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Lst>
  <p:notesMasterIdLst>
    <p:notesMasterId r:id="rId1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x="24384000" cy="13716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003" autoAdjust="0"/>
  </p:normalViewPr>
  <p:slideViewPr>
    <p:cSldViewPr snapToGrid="0">
      <p:cViewPr>
        <p:scale>
          <a:sx n="30" d="100"/>
          <a:sy n="30" d="100"/>
        </p:scale>
        <p:origin x="93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roundedCorners val="0"/>
  <c:style val="2"/>
  <c:chart>
    <c:autoTitleDeleted val="1"/>
    <c:plotArea>
      <c:layout>
        <c:manualLayout>
          <c:layoutTarget val="inner"/>
          <c:xMode val="edge"/>
          <c:yMode val="edge"/>
          <c:x val="3.0082081732448501E-2"/>
          <c:y val="3.8864715189873403E-2"/>
          <c:w val="0.96483147048550499"/>
          <c:h val="0.891960047468354"/>
        </c:manualLayout>
      </c:layout>
      <c:barChart>
        <c:barDir val="col"/>
        <c:grouping val="clustered"/>
        <c:varyColors val="0"/>
        <c:ser>
          <c:idx val="0"/>
          <c:order val="0"/>
          <c:tx>
            <c:strRef>
              <c:f>label 0</c:f>
              <c:strCache>
                <c:ptCount val="1"/>
                <c:pt idx="0">
                  <c:v>Дефицит</c:v>
                </c:pt>
              </c:strCache>
            </c:strRef>
          </c:tx>
          <c:spPr>
            <a:solidFill>
              <a:srgbClr val="E13B3E"/>
            </a:solidFill>
            <a:ln w="9360">
              <a:solidFill>
                <a:srgbClr val="F9F9F9"/>
              </a:solidFill>
              <a:round/>
            </a:ln>
          </c:spPr>
          <c:invertIfNegative val="0"/>
          <c:dLbls>
            <c:spPr>
              <a:noFill/>
              <a:ln>
                <a:noFill/>
              </a:ln>
              <a:effectLst/>
            </c:spPr>
            <c:txPr>
              <a:bodyPr wrap="square"/>
              <a:lstStyle/>
              <a:p>
                <a:pPr>
                  <a:defRPr sz="1000" b="0" strike="noStrike" spc="-1">
                    <a:solidFill>
                      <a:srgbClr val="000000"/>
                    </a:solidFill>
                    <a:latin typeface="Lucida Grande"/>
                    <a:ea typeface="Lucida Grande"/>
                  </a:defRPr>
                </a:pPr>
                <a:endParaRPr lang="ru-RU"/>
              </a:p>
            </c:txPr>
            <c:dLblPos val="outEnd"/>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Австрия</c:v>
                </c:pt>
                <c:pt idx="1">
                  <c:v>Франция</c:v>
                </c:pt>
                <c:pt idx="2">
                  <c:v>Германия</c:v>
                </c:pt>
                <c:pt idx="3">
                  <c:v>Голландия</c:v>
                </c:pt>
                <c:pt idx="4">
                  <c:v>Испания</c:v>
                </c:pt>
                <c:pt idx="5">
                  <c:v>Турция</c:v>
                </c:pt>
                <c:pt idx="6">
                  <c:v>Россия</c:v>
                </c:pt>
              </c:strCache>
            </c:strRef>
          </c:cat>
          <c:val>
            <c:numRef>
              <c:f>0</c:f>
              <c:numCache>
                <c:formatCode>General</c:formatCode>
                <c:ptCount val="7"/>
                <c:pt idx="0">
                  <c:v>12</c:v>
                </c:pt>
                <c:pt idx="1">
                  <c:v>5</c:v>
                </c:pt>
                <c:pt idx="2">
                  <c:v>17</c:v>
                </c:pt>
                <c:pt idx="3">
                  <c:v>9</c:v>
                </c:pt>
                <c:pt idx="6">
                  <c:v>56</c:v>
                </c:pt>
              </c:numCache>
            </c:numRef>
          </c:val>
        </c:ser>
        <c:ser>
          <c:idx val="1"/>
          <c:order val="1"/>
          <c:tx>
            <c:strRef>
              <c:f>label 1</c:f>
              <c:strCache>
                <c:ptCount val="1"/>
                <c:pt idx="0">
                  <c:v>Недостаток</c:v>
                </c:pt>
              </c:strCache>
            </c:strRef>
          </c:tx>
          <c:spPr>
            <a:solidFill>
              <a:srgbClr val="E9C33A"/>
            </a:solidFill>
            <a:ln w="9360">
              <a:solidFill>
                <a:srgbClr val="F9F9F9"/>
              </a:solidFill>
              <a:round/>
            </a:ln>
          </c:spPr>
          <c:invertIfNegative val="0"/>
          <c:dLbls>
            <c:spPr>
              <a:noFill/>
              <a:ln>
                <a:noFill/>
              </a:ln>
              <a:effectLst/>
            </c:spPr>
            <c:txPr>
              <a:bodyPr wrap="square"/>
              <a:lstStyle/>
              <a:p>
                <a:pPr>
                  <a:defRPr sz="1000" b="0" strike="noStrike" spc="-1">
                    <a:solidFill>
                      <a:srgbClr val="000000"/>
                    </a:solidFill>
                    <a:latin typeface="Lucida Grande"/>
                    <a:ea typeface="Lucida Grande"/>
                  </a:defRPr>
                </a:pPr>
                <a:endParaRPr lang="ru-RU"/>
              </a:p>
            </c:txPr>
            <c:dLblPos val="outEnd"/>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Австрия</c:v>
                </c:pt>
                <c:pt idx="1">
                  <c:v>Франция</c:v>
                </c:pt>
                <c:pt idx="2">
                  <c:v>Германия</c:v>
                </c:pt>
                <c:pt idx="3">
                  <c:v>Голландия</c:v>
                </c:pt>
                <c:pt idx="4">
                  <c:v>Испания</c:v>
                </c:pt>
                <c:pt idx="5">
                  <c:v>Турция</c:v>
                </c:pt>
                <c:pt idx="6">
                  <c:v>Россия</c:v>
                </c:pt>
              </c:strCache>
            </c:strRef>
          </c:cat>
          <c:val>
            <c:numRef>
              <c:f>1</c:f>
              <c:numCache>
                <c:formatCode>General</c:formatCode>
                <c:ptCount val="7"/>
                <c:pt idx="0">
                  <c:v>38</c:v>
                </c:pt>
                <c:pt idx="1">
                  <c:v>42</c:v>
                </c:pt>
                <c:pt idx="2">
                  <c:v>57</c:v>
                </c:pt>
                <c:pt idx="3">
                  <c:v>37</c:v>
                </c:pt>
                <c:pt idx="4">
                  <c:v>32</c:v>
                </c:pt>
                <c:pt idx="5">
                  <c:v>74</c:v>
                </c:pt>
                <c:pt idx="6">
                  <c:v>84</c:v>
                </c:pt>
              </c:numCache>
            </c:numRef>
          </c:val>
        </c:ser>
        <c:dLbls>
          <c:showLegendKey val="0"/>
          <c:showVal val="0"/>
          <c:showCatName val="0"/>
          <c:showSerName val="0"/>
          <c:showPercent val="0"/>
          <c:showBubbleSize val="0"/>
        </c:dLbls>
        <c:gapWidth val="150"/>
        <c:axId val="351928872"/>
        <c:axId val="351929264"/>
      </c:barChart>
      <c:catAx>
        <c:axId val="351928872"/>
        <c:scaling>
          <c:orientation val="minMax"/>
        </c:scaling>
        <c:delete val="0"/>
        <c:axPos val="b"/>
        <c:numFmt formatCode="General" sourceLinked="0"/>
        <c:majorTickMark val="out"/>
        <c:minorTickMark val="none"/>
        <c:tickLblPos val="low"/>
        <c:spPr>
          <a:ln w="12600">
            <a:solidFill>
              <a:srgbClr val="888888"/>
            </a:solidFill>
            <a:round/>
          </a:ln>
        </c:spPr>
        <c:txPr>
          <a:bodyPr/>
          <a:lstStyle/>
          <a:p>
            <a:pPr>
              <a:defRPr sz="1800" b="0" strike="noStrike" spc="-1">
                <a:solidFill>
                  <a:srgbClr val="000000"/>
                </a:solidFill>
                <a:latin typeface="Helvetica Light"/>
                <a:ea typeface="Lucida Grande"/>
              </a:defRPr>
            </a:pPr>
            <a:endParaRPr lang="ru-RU"/>
          </a:p>
        </c:txPr>
        <c:crossAx val="351929264"/>
        <c:crosses val="autoZero"/>
        <c:auto val="1"/>
        <c:lblAlgn val="ctr"/>
        <c:lblOffset val="100"/>
        <c:noMultiLvlLbl val="0"/>
      </c:catAx>
      <c:valAx>
        <c:axId val="351929264"/>
        <c:scaling>
          <c:orientation val="minMax"/>
        </c:scaling>
        <c:delete val="0"/>
        <c:axPos val="l"/>
        <c:majorGridlines>
          <c:spPr>
            <a:ln w="12600">
              <a:solidFill>
                <a:srgbClr val="888888"/>
              </a:solidFill>
              <a:round/>
            </a:ln>
          </c:spPr>
        </c:majorGridlines>
        <c:numFmt formatCode="#,##0" sourceLinked="0"/>
        <c:majorTickMark val="out"/>
        <c:minorTickMark val="none"/>
        <c:tickLblPos val="nextTo"/>
        <c:spPr>
          <a:ln w="12600">
            <a:solidFill>
              <a:srgbClr val="888888"/>
            </a:solidFill>
            <a:round/>
          </a:ln>
        </c:spPr>
        <c:txPr>
          <a:bodyPr/>
          <a:lstStyle/>
          <a:p>
            <a:pPr>
              <a:defRPr sz="1800" b="0" strike="noStrike" spc="-1">
                <a:solidFill>
                  <a:srgbClr val="000000"/>
                </a:solidFill>
                <a:latin typeface="Arial"/>
                <a:ea typeface="Lucida Grande"/>
              </a:defRPr>
            </a:pPr>
            <a:endParaRPr lang="ru-RU"/>
          </a:p>
        </c:txPr>
        <c:crossAx val="351928872"/>
        <c:crosses val="autoZero"/>
        <c:crossBetween val="between"/>
        <c:majorUnit val="10"/>
        <c:minorUnit val="5"/>
      </c:valAx>
      <c:spPr>
        <a:noFill/>
        <a:ln w="12600">
          <a:noFill/>
        </a:ln>
      </c:spPr>
    </c:plotArea>
    <c:plotVisOnly val="1"/>
    <c:dispBlanksAs val="gap"/>
    <c:showDLblsOverMax val="1"/>
  </c:chart>
  <c:spPr>
    <a:noFill/>
    <a:ln w="9360">
      <a:noFill/>
    </a:ln>
  </c:spPr>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5"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ru-RU" sz="1800" b="0" strike="noStrike" spc="-1">
                <a:solidFill>
                  <a:srgbClr val="000000"/>
                </a:solidFill>
                <a:latin typeface="Arial"/>
              </a:rPr>
              <a:t>Для перемещения страницы щёлкните мышью</a:t>
            </a:r>
          </a:p>
        </p:txBody>
      </p:sp>
      <p:sp>
        <p:nvSpPr>
          <p:cNvPr id="166" name="PlaceHolder 2"/>
          <p:cNvSpPr>
            <a:spLocks noGrp="1"/>
          </p:cNvSpPr>
          <p:nvPr>
            <p:ph type="body"/>
          </p:nvPr>
        </p:nvSpPr>
        <p:spPr>
          <a:xfrm>
            <a:off x="756000" y="5078520"/>
            <a:ext cx="6047640" cy="4811040"/>
          </a:xfrm>
          <a:prstGeom prst="rect">
            <a:avLst/>
          </a:prstGeom>
        </p:spPr>
        <p:txBody>
          <a:bodyPr lIns="0" tIns="0" rIns="0" bIns="0">
            <a:noAutofit/>
          </a:bodyPr>
          <a:lstStyle/>
          <a:p>
            <a:r>
              <a:rPr lang="ru-RU" sz="2000" b="0" strike="noStrike" spc="-1">
                <a:latin typeface="Arial"/>
              </a:rPr>
              <a:t>Для правки формата примечаний щёлкните мышью</a:t>
            </a:r>
          </a:p>
        </p:txBody>
      </p:sp>
      <p:sp>
        <p:nvSpPr>
          <p:cNvPr id="167" name="PlaceHolder 3"/>
          <p:cNvSpPr>
            <a:spLocks noGrp="1"/>
          </p:cNvSpPr>
          <p:nvPr>
            <p:ph type="hdr"/>
          </p:nvPr>
        </p:nvSpPr>
        <p:spPr>
          <a:xfrm>
            <a:off x="0" y="0"/>
            <a:ext cx="3280680" cy="534240"/>
          </a:xfrm>
          <a:prstGeom prst="rect">
            <a:avLst/>
          </a:prstGeom>
        </p:spPr>
        <p:txBody>
          <a:bodyPr lIns="0" tIns="0" rIns="0" bIns="0">
            <a:noAutofit/>
          </a:bodyPr>
          <a:lstStyle/>
          <a:p>
            <a:r>
              <a:rPr lang="ru-RU" sz="1400" b="0" strike="noStrike" spc="-1">
                <a:latin typeface="Times New Roman"/>
              </a:rPr>
              <a:t>&lt;верхний колонтитул&gt;</a:t>
            </a:r>
          </a:p>
        </p:txBody>
      </p:sp>
      <p:sp>
        <p:nvSpPr>
          <p:cNvPr id="168"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ru-RU" sz="1400" b="0" strike="noStrike" spc="-1">
                <a:latin typeface="Times New Roman"/>
              </a:rPr>
              <a:t>&lt;дата/время&gt;</a:t>
            </a:r>
          </a:p>
        </p:txBody>
      </p:sp>
      <p:sp>
        <p:nvSpPr>
          <p:cNvPr id="169" name="PlaceHolder 5"/>
          <p:cNvSpPr>
            <a:spLocks noGrp="1"/>
          </p:cNvSpPr>
          <p:nvPr>
            <p:ph type="ftr"/>
          </p:nvPr>
        </p:nvSpPr>
        <p:spPr>
          <a:xfrm>
            <a:off x="0" y="10157400"/>
            <a:ext cx="3280680" cy="534240"/>
          </a:xfrm>
          <a:prstGeom prst="rect">
            <a:avLst/>
          </a:prstGeom>
        </p:spPr>
        <p:txBody>
          <a:bodyPr lIns="0" tIns="0" rIns="0" bIns="0" anchor="b">
            <a:noAutofit/>
          </a:bodyPr>
          <a:lstStyle/>
          <a:p>
            <a:r>
              <a:rPr lang="ru-RU" sz="1400" b="0" strike="noStrike" spc="-1">
                <a:latin typeface="Times New Roman"/>
              </a:rPr>
              <a:t>&lt;нижний колонтитул&gt;</a:t>
            </a:r>
          </a:p>
        </p:txBody>
      </p:sp>
      <p:sp>
        <p:nvSpPr>
          <p:cNvPr id="170"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D0DAB500-B6F8-4D5A-A926-2C2CABF88C1D}" type="slidenum">
              <a:rPr lang="ru-RU" sz="1400" b="0" strike="noStrike" spc="-1">
                <a:latin typeface="Times New Roman"/>
              </a:rPr>
              <a:t>‹#›</a:t>
            </a:fld>
            <a:endParaRPr lang="ru-RU" sz="1400" b="0" strike="noStrike" spc="-1">
              <a:latin typeface="Times New Roman"/>
            </a:endParaRPr>
          </a:p>
        </p:txBody>
      </p:sp>
    </p:spTree>
    <p:extLst>
      <p:ext uri="{BB962C8B-B14F-4D97-AF65-F5344CB8AC3E}">
        <p14:creationId xmlns:p14="http://schemas.microsoft.com/office/powerpoint/2010/main" val="3302527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PlaceHolder 1"/>
          <p:cNvSpPr>
            <a:spLocks noGrp="1" noRot="1" noChangeAspect="1"/>
          </p:cNvSpPr>
          <p:nvPr>
            <p:ph type="sldImg"/>
          </p:nvPr>
        </p:nvSpPr>
        <p:spPr>
          <a:xfrm>
            <a:off x="381000" y="685800"/>
            <a:ext cx="6096000" cy="3429000"/>
          </a:xfrm>
          <a:prstGeom prst="rect">
            <a:avLst/>
          </a:prstGeom>
        </p:spPr>
      </p:sp>
      <p:sp>
        <p:nvSpPr>
          <p:cNvPr id="418" name="PlaceHolder 2"/>
          <p:cNvSpPr>
            <a:spLocks noGrp="1"/>
          </p:cNvSpPr>
          <p:nvPr>
            <p:ph type="body"/>
          </p:nvPr>
        </p:nvSpPr>
        <p:spPr>
          <a:xfrm>
            <a:off x="914400" y="4343400"/>
            <a:ext cx="5028840" cy="4114440"/>
          </a:xfrm>
          <a:prstGeom prst="rect">
            <a:avLst/>
          </a:prstGeom>
        </p:spPr>
        <p:txBody>
          <a:bodyPr lIns="90000" tIns="45000" rIns="90000" bIns="45000">
            <a:noAutofit/>
          </a:bodyPr>
          <a:lstStyle/>
          <a:p>
            <a:pPr marL="216000" indent="-215640">
              <a:lnSpc>
                <a:spcPct val="100000"/>
              </a:lnSpc>
              <a:tabLst>
                <a:tab pos="0" algn="l"/>
              </a:tabLst>
            </a:pPr>
            <a:r>
              <a:rPr lang="fr-FR" sz="2000" b="0" strike="noStrike" spc="-1" dirty="0">
                <a:latin typeface="Arial"/>
              </a:rPr>
              <a:t>Le corps humain est un système très complexe dans lequel tous les éléments sont en constante interaction. Et la santé et le bien-être général de l’individu dépendent directement de la bonne coordination de son travail. L'efficacité des vitamines peut être renforcée par des "molécules auxiliaires", ou cofacteurs. Ce sont des composés impliqués dans les processus biochimiques. Les cofacteurs les plus importants qui renforcent les effets de la vitamine D comprennent :</a:t>
            </a:r>
            <a:endParaRPr lang="ru-RU" sz="2000" b="0" strike="noStrike" spc="-1" dirty="0">
              <a:latin typeface="Arial"/>
            </a:endParaRPr>
          </a:p>
          <a:p>
            <a:pPr marL="216000" indent="-215640">
              <a:lnSpc>
                <a:spcPct val="100000"/>
              </a:lnSpc>
              <a:tabLst>
                <a:tab pos="0" algn="l"/>
              </a:tabLst>
            </a:pPr>
            <a:r>
              <a:rPr lang="fr-FR" sz="2000" b="1" strike="noStrike" spc="-1" dirty="0">
                <a:latin typeface="Arial"/>
              </a:rPr>
              <a:t>Calcium</a:t>
            </a:r>
            <a:r>
              <a:rPr lang="fr-FR" sz="2000" b="0" strike="noStrike" spc="-1" dirty="0">
                <a:latin typeface="Arial"/>
              </a:rPr>
              <a:t>. La vitamine D contrôle les niveaux de calcium dans le corps. Le minéral n'est bien absorbé qu'avec une quantité suffisante de vitamine D. Par conséquent, ces deux substances sont inextricablement liées l'une à l'autre.</a:t>
            </a:r>
            <a:endParaRPr lang="ru-RU" sz="2000" b="0" strike="noStrike" spc="-1" dirty="0">
              <a:latin typeface="Arial"/>
            </a:endParaRPr>
          </a:p>
          <a:p>
            <a:pPr marL="216000" indent="-215640">
              <a:lnSpc>
                <a:spcPct val="100000"/>
              </a:lnSpc>
              <a:tabLst>
                <a:tab pos="0" algn="l"/>
              </a:tabLst>
            </a:pPr>
            <a:r>
              <a:rPr lang="fr-FR" sz="2000" b="1" strike="noStrike" spc="-1" dirty="0">
                <a:latin typeface="Arial"/>
              </a:rPr>
              <a:t>Magnésium. </a:t>
            </a:r>
            <a:r>
              <a:rPr lang="fr-FR" sz="2000" b="0" strike="noStrike" spc="-1" dirty="0">
                <a:latin typeface="Arial"/>
              </a:rPr>
              <a:t>Cet élément remplit de nombreuses fonctions. Par exemple, il est nécessaire pour que les aliments soient convertis en énergie. Le magnésium est également impliqué dans l'absorption du calcium, du phosphore, du sodium, du potassium et de la vitamine D. Vous pouvez compenser une carence en magnésium non seulement par des suppléments, mais aussi en incluant dans votre alimentation des aliments tels que les épinards, les noix, les graines et les céréales complètes.</a:t>
            </a:r>
            <a:endParaRPr lang="ru-RU" sz="2000" b="0" strike="noStrike" spc="-1" dirty="0">
              <a:latin typeface="Arial"/>
            </a:endParaRPr>
          </a:p>
          <a:p>
            <a:pPr marL="216000" indent="-215640">
              <a:lnSpc>
                <a:spcPct val="100000"/>
              </a:lnSpc>
              <a:tabLst>
                <a:tab pos="0" algn="l"/>
              </a:tabLst>
            </a:pPr>
            <a:r>
              <a:rPr lang="fr-FR" sz="2000" b="1" strike="noStrike" spc="-1" dirty="0">
                <a:latin typeface="Arial"/>
              </a:rPr>
              <a:t>Vitamine K</a:t>
            </a:r>
            <a:r>
              <a:rPr lang="fr-FR" sz="2000" b="0" strike="noStrike" spc="-1" dirty="0">
                <a:latin typeface="Arial"/>
              </a:rPr>
              <a:t>. Cet élément est responsable de la santé des os et favorise également la coagulation du sang, il est donc indispensable au corps humain. Sans elle, les gens commenceraient à mourir à la moindre blessure. Les vitamines D et K travaillent ensemble pour le bon développement des os. La vitamine K peut être reconstituée grâce à des aliments tels que le chou frisé, les épinards, le foie, les œufs et le fromage dur.</a:t>
            </a:r>
            <a:endParaRPr lang="ru-RU" sz="2000" b="0" strike="noStrike" spc="-1" dirty="0">
              <a:latin typeface="Arial"/>
            </a:endParaRPr>
          </a:p>
          <a:p>
            <a:pPr marL="216000" indent="-215640">
              <a:lnSpc>
                <a:spcPct val="100000"/>
              </a:lnSpc>
              <a:tabLst>
                <a:tab pos="0" algn="l"/>
              </a:tabLst>
            </a:pPr>
            <a:r>
              <a:rPr lang="fr-FR" sz="2000" b="1" strike="noStrike" spc="-1" dirty="0">
                <a:latin typeface="Arial"/>
              </a:rPr>
              <a:t>Zinc</a:t>
            </a:r>
            <a:r>
              <a:rPr lang="fr-FR" sz="2000" b="0" strike="noStrike" spc="-1" dirty="0">
                <a:latin typeface="Arial"/>
              </a:rPr>
              <a:t>. Un élément multifonctionnel. Il aide le corps à croître et à se développer, à former de nouvelles cellules, à combattre les infections et à absorber pleinement les graisses, les glucides et les protéines. Le zinc est également important pour favoriser l'absorption de la vitamine D, et contribue à la pénétration du calcium dans les tissus osseux. Une personne peut obtenir cet élément à partir de la viande, des légumes et de certaines céréales.</a:t>
            </a:r>
            <a:endParaRPr lang="ru-RU" sz="2000" b="0" strike="noStrike" spc="-1" dirty="0">
              <a:latin typeface="Arial"/>
            </a:endParaRPr>
          </a:p>
          <a:p>
            <a:pPr marL="216000" indent="-215640">
              <a:lnSpc>
                <a:spcPct val="100000"/>
              </a:lnSpc>
              <a:tabLst>
                <a:tab pos="0" algn="l"/>
              </a:tabLst>
            </a:pPr>
            <a:r>
              <a:rPr lang="fr-FR" sz="2000" b="1" strike="noStrike" spc="-1" dirty="0">
                <a:latin typeface="Arial"/>
              </a:rPr>
              <a:t>Bore. </a:t>
            </a:r>
            <a:r>
              <a:rPr lang="fr-FR" sz="2000" b="0" strike="noStrike" spc="-1" dirty="0">
                <a:latin typeface="Arial"/>
              </a:rPr>
              <a:t>Le corps humain n'a besoin que d'une faible quantité de cette substance, mais elle est néanmoins indispensable. Le bore intervient dans le métabolisme et l'absorption de la vitamine D. On le trouve dans le beurre de cacahuète, le vin, les avocats, les raisins secs et certains légumes à feuilles.</a:t>
            </a:r>
            <a:endParaRPr lang="ru-RU" sz="2000" b="0" strike="noStrike" spc="-1" dirty="0">
              <a:latin typeface="Arial"/>
            </a:endParaRPr>
          </a:p>
          <a:p>
            <a:pPr marL="216000" indent="-215640">
              <a:lnSpc>
                <a:spcPct val="100000"/>
              </a:lnSpc>
              <a:tabLst>
                <a:tab pos="0" algn="l"/>
              </a:tabLst>
            </a:pPr>
            <a:r>
              <a:rPr lang="fr-FR" sz="2000" b="1" strike="noStrike" spc="-1" dirty="0">
                <a:latin typeface="Arial"/>
              </a:rPr>
              <a:t>Vitamine A</a:t>
            </a:r>
            <a:r>
              <a:rPr lang="fr-FR" sz="2000" b="0" strike="noStrike" spc="-1" dirty="0">
                <a:latin typeface="Arial"/>
              </a:rPr>
              <a:t>. Elle contrôle la synthèse des protéines. Ensemble avec la vitamine D, elle est impliquée dans le code génétique. Si une personne présente une carence en rétinol, la fonctionnalité de la vitamine D sera altérée. La vitamine A se trouve dans les carottes, les mangues, le foie, le beurre, le fromage et le lait. Le rétinol est une substance liposoluble et un puissant antioxydant. S'il provient d'aliments végétaux, il doit être associé à des aliments contenant des graisses. De cette façon, le rétinol peut être mieux absorbé.</a:t>
            </a:r>
            <a:endParaRPr lang="ru-RU" sz="2000" b="0" strike="noStrike" spc="-1" dirty="0">
              <a:latin typeface="Arial"/>
            </a:endParaRPr>
          </a:p>
        </p:txBody>
      </p:sp>
    </p:spTree>
    <p:extLst>
      <p:ext uri="{BB962C8B-B14F-4D97-AF65-F5344CB8AC3E}">
        <p14:creationId xmlns:p14="http://schemas.microsoft.com/office/powerpoint/2010/main" val="4186803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PlaceHolder 1"/>
          <p:cNvSpPr>
            <a:spLocks noGrp="1" noRot="1" noChangeAspect="1"/>
          </p:cNvSpPr>
          <p:nvPr>
            <p:ph type="sldImg"/>
          </p:nvPr>
        </p:nvSpPr>
        <p:spPr>
          <a:xfrm>
            <a:off x="380880" y="685800"/>
            <a:ext cx="6095520" cy="3428640"/>
          </a:xfrm>
          <a:prstGeom prst="rect">
            <a:avLst/>
          </a:prstGeom>
        </p:spPr>
      </p:sp>
      <p:sp>
        <p:nvSpPr>
          <p:cNvPr id="420" name="PlaceHolder 2"/>
          <p:cNvSpPr>
            <a:spLocks noGrp="1"/>
          </p:cNvSpPr>
          <p:nvPr>
            <p:ph type="body"/>
          </p:nvPr>
        </p:nvSpPr>
        <p:spPr>
          <a:xfrm>
            <a:off x="914400" y="4343400"/>
            <a:ext cx="5028840" cy="4114440"/>
          </a:xfrm>
          <a:prstGeom prst="rect">
            <a:avLst/>
          </a:prstGeom>
        </p:spPr>
        <p:txBody>
          <a:bodyPr lIns="90000" tIns="45000" rIns="90000" bIns="45000">
            <a:noAutofit/>
          </a:bodyPr>
          <a:lstStyle/>
          <a:p>
            <a:pPr marL="216000" indent="-215640">
              <a:lnSpc>
                <a:spcPct val="100000"/>
              </a:lnSpc>
              <a:tabLst>
                <a:tab pos="0" algn="l"/>
              </a:tabLst>
            </a:pPr>
            <a:r>
              <a:rPr lang="fr-FR" sz="2000" b="0" strike="noStrike" spc="-1" dirty="0">
                <a:latin typeface="Arial"/>
              </a:rPr>
              <a:t>La vitamine D liposoluble est considérée comme la forme naturelle de l'élément. Étant donné que la vitamine D elle-même est liposoluble, son apport en combinaison avec l'huile de coco est des plus naturels. Le </a:t>
            </a:r>
            <a:r>
              <a:rPr lang="fr-FR" sz="2000" b="0" strike="noStrike" spc="-1" dirty="0" err="1">
                <a:latin typeface="Arial"/>
              </a:rPr>
              <a:t>colécalciférol</a:t>
            </a:r>
            <a:r>
              <a:rPr lang="fr-FR" sz="2000" b="0" strike="noStrike" spc="-1" dirty="0">
                <a:latin typeface="Arial"/>
              </a:rPr>
              <a:t> liposoluble a tendance à s'accumuler dans le foie ou les tissus adipeux, créant ainsi une sorte de réserve de vitamine dans l'organisme.</a:t>
            </a:r>
            <a:endParaRPr lang="ru-RU" sz="2000" b="0" strike="noStrike" spc="-1" dirty="0">
              <a:latin typeface="Arial"/>
            </a:endParaRPr>
          </a:p>
          <a:p>
            <a:pPr marL="216000" indent="-215640">
              <a:lnSpc>
                <a:spcPct val="100000"/>
              </a:lnSpc>
              <a:tabLst>
                <a:tab pos="0" algn="l"/>
              </a:tabLst>
            </a:pPr>
            <a:r>
              <a:rPr lang="fr-FR" sz="2000" b="0" strike="noStrike" spc="-1" dirty="0">
                <a:latin typeface="Arial"/>
              </a:rPr>
              <a:t>L'huile de noix de coco (MCT) est activement utilisée dans diverses sphères de la vie. </a:t>
            </a:r>
            <a:endParaRPr lang="ru-RU" sz="2000" b="0" strike="noStrike" spc="-1" dirty="0">
              <a:latin typeface="Arial"/>
            </a:endParaRPr>
          </a:p>
          <a:p>
            <a:pPr marL="216000" indent="-215640">
              <a:lnSpc>
                <a:spcPct val="100000"/>
              </a:lnSpc>
              <a:tabLst>
                <a:tab pos="0" algn="l"/>
              </a:tabLst>
            </a:pPr>
            <a:r>
              <a:rPr lang="fr-FR" sz="2000" b="0" strike="noStrike" spc="-1" dirty="0">
                <a:latin typeface="Arial"/>
              </a:rPr>
              <a:t>Son utilisation dans le cadre de D-Spray sera </a:t>
            </a:r>
            <a:r>
              <a:rPr lang="fr-FR" sz="2000" b="0" strike="noStrike" spc="-1" dirty="0" smtClean="0">
                <a:latin typeface="Arial"/>
              </a:rPr>
              <a:t>bénéfique:</a:t>
            </a:r>
            <a:endParaRPr lang="ru-RU" sz="2000" b="0" strike="noStrike" spc="-1" dirty="0">
              <a:latin typeface="Arial"/>
            </a:endParaRPr>
          </a:p>
          <a:p>
            <a:pPr marL="343080" indent="-342720">
              <a:lnSpc>
                <a:spcPct val="100000"/>
              </a:lnSpc>
              <a:buClr>
                <a:srgbClr val="000000"/>
              </a:buClr>
              <a:buFont typeface="StarSymbol"/>
              <a:buChar char="-"/>
              <a:tabLst>
                <a:tab pos="0" algn="l"/>
              </a:tabLst>
            </a:pPr>
            <a:r>
              <a:rPr lang="fr-FR" sz="2000" b="0" strike="noStrike" spc="-1" dirty="0">
                <a:latin typeface="Arial"/>
              </a:rPr>
              <a:t>pour la perte de poids ;</a:t>
            </a:r>
            <a:endParaRPr lang="ru-RU" sz="2000" b="0" strike="noStrike" spc="-1" dirty="0">
              <a:latin typeface="Arial"/>
            </a:endParaRPr>
          </a:p>
          <a:p>
            <a:pPr marL="343080" indent="-342720">
              <a:lnSpc>
                <a:spcPct val="100000"/>
              </a:lnSpc>
              <a:buClr>
                <a:srgbClr val="000000"/>
              </a:buClr>
              <a:buFont typeface="StarSymbol"/>
              <a:buChar char="-"/>
              <a:tabLst>
                <a:tab pos="0" algn="l"/>
              </a:tabLst>
            </a:pPr>
            <a:r>
              <a:rPr lang="fr-FR" sz="2000" b="0" strike="noStrike" spc="-1" dirty="0">
                <a:latin typeface="Arial"/>
              </a:rPr>
              <a:t>pour les troubles digestifs ;</a:t>
            </a:r>
            <a:endParaRPr lang="ru-RU" sz="2000" b="0" strike="noStrike" spc="-1" dirty="0">
              <a:latin typeface="Arial"/>
            </a:endParaRPr>
          </a:p>
          <a:p>
            <a:pPr marL="343080" indent="-342720">
              <a:lnSpc>
                <a:spcPct val="100000"/>
              </a:lnSpc>
              <a:buClr>
                <a:srgbClr val="000000"/>
              </a:buClr>
              <a:buFont typeface="StarSymbol"/>
              <a:buChar char="-"/>
              <a:tabLst>
                <a:tab pos="0" algn="l"/>
              </a:tabLst>
            </a:pPr>
            <a:r>
              <a:rPr lang="fr-FR" sz="2000" b="0" strike="noStrike" spc="-1" dirty="0">
                <a:latin typeface="Arial"/>
              </a:rPr>
              <a:t>pour l'immunodéficience ;</a:t>
            </a:r>
            <a:endParaRPr lang="ru-RU" sz="2000" b="0" strike="noStrike" spc="-1" dirty="0">
              <a:latin typeface="Arial"/>
            </a:endParaRPr>
          </a:p>
          <a:p>
            <a:pPr marL="343080" indent="-342720">
              <a:lnSpc>
                <a:spcPct val="100000"/>
              </a:lnSpc>
              <a:buClr>
                <a:srgbClr val="000000"/>
              </a:buClr>
              <a:buFont typeface="StarSymbol"/>
              <a:buChar char="-"/>
              <a:tabLst>
                <a:tab pos="0" algn="l"/>
              </a:tabLst>
            </a:pPr>
            <a:r>
              <a:rPr lang="fr-FR" sz="2000" b="0" strike="noStrike" spc="-1" dirty="0">
                <a:latin typeface="Arial"/>
              </a:rPr>
              <a:t>pour fournir de l'énergie pendant les activités sportives ;</a:t>
            </a:r>
            <a:endParaRPr lang="ru-RU" sz="2000" b="0" strike="noStrike" spc="-1" dirty="0">
              <a:latin typeface="Arial"/>
            </a:endParaRPr>
          </a:p>
          <a:p>
            <a:pPr marL="343080" indent="-342720">
              <a:lnSpc>
                <a:spcPct val="100000"/>
              </a:lnSpc>
              <a:buClr>
                <a:srgbClr val="000000"/>
              </a:buClr>
              <a:buFont typeface="StarSymbol"/>
              <a:buChar char="-"/>
              <a:tabLst>
                <a:tab pos="0" algn="l"/>
              </a:tabLst>
            </a:pPr>
            <a:r>
              <a:rPr lang="fr-FR" sz="2000" b="0" strike="noStrike" spc="-1" dirty="0">
                <a:latin typeface="Arial"/>
              </a:rPr>
              <a:t>pour les troubles cognitifs (liés à la mémoire, à l'attention, etc.).</a:t>
            </a:r>
            <a:endParaRPr lang="ru-RU" sz="2000" b="0" strike="noStrike" spc="-1" dirty="0">
              <a:latin typeface="Arial"/>
            </a:endParaRPr>
          </a:p>
        </p:txBody>
      </p:sp>
    </p:spTree>
    <p:extLst>
      <p:ext uri="{BB962C8B-B14F-4D97-AF65-F5344CB8AC3E}">
        <p14:creationId xmlns:p14="http://schemas.microsoft.com/office/powerpoint/2010/main" val="1007157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7488" y="812800"/>
            <a:ext cx="7124700" cy="4008438"/>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idx="10"/>
          </p:nvPr>
        </p:nvSpPr>
        <p:spPr/>
        <p:txBody>
          <a:bodyPr/>
          <a:lstStyle/>
          <a:p>
            <a:pPr algn="r"/>
            <a:fld id="{D0DAB500-B6F8-4D5A-A926-2C2CABF88C1D}" type="slidenum">
              <a:rPr lang="ru-RU" sz="1400" b="0" strike="noStrike" spc="-1" smtClean="0">
                <a:latin typeface="Times New Roman"/>
              </a:rPr>
              <a:t>5</a:t>
            </a:fld>
            <a:endParaRPr lang="ru-RU" sz="1400" b="0" strike="noStrike" spc="-1">
              <a:latin typeface="Times New Roman"/>
            </a:endParaRPr>
          </a:p>
        </p:txBody>
      </p:sp>
    </p:spTree>
    <p:extLst>
      <p:ext uri="{BB962C8B-B14F-4D97-AF65-F5344CB8AC3E}">
        <p14:creationId xmlns:p14="http://schemas.microsoft.com/office/powerpoint/2010/main" val="1412912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PlaceHolder 1"/>
          <p:cNvSpPr>
            <a:spLocks noGrp="1" noRot="1" noChangeAspect="1"/>
          </p:cNvSpPr>
          <p:nvPr>
            <p:ph type="sldImg"/>
          </p:nvPr>
        </p:nvSpPr>
        <p:spPr>
          <a:xfrm>
            <a:off x="380880" y="685800"/>
            <a:ext cx="6095520" cy="3428640"/>
          </a:xfrm>
          <a:prstGeom prst="rect">
            <a:avLst/>
          </a:prstGeom>
        </p:spPr>
      </p:sp>
      <p:sp>
        <p:nvSpPr>
          <p:cNvPr id="422" name="PlaceHolder 2"/>
          <p:cNvSpPr>
            <a:spLocks noGrp="1"/>
          </p:cNvSpPr>
          <p:nvPr>
            <p:ph type="body"/>
          </p:nvPr>
        </p:nvSpPr>
        <p:spPr>
          <a:xfrm>
            <a:off x="914400" y="4343400"/>
            <a:ext cx="5028840" cy="4114440"/>
          </a:xfrm>
          <a:prstGeom prst="rect">
            <a:avLst/>
          </a:prstGeom>
        </p:spPr>
        <p:txBody>
          <a:bodyPr lIns="90000" tIns="45000" rIns="90000" bIns="45000">
            <a:noAutofit/>
          </a:bodyPr>
          <a:lstStyle/>
          <a:p>
            <a:pPr marL="216000" indent="-215640">
              <a:lnSpc>
                <a:spcPct val="100000"/>
              </a:lnSpc>
              <a:tabLst>
                <a:tab pos="0" algn="l"/>
              </a:tabLst>
            </a:pPr>
            <a:r>
              <a:rPr lang="en-GB" sz="2000" b="0" strike="noStrike" spc="-1">
                <a:latin typeface="Arial"/>
              </a:rPr>
              <a:t>La vitamine D existe sous deux formes :</a:t>
            </a:r>
            <a:endParaRPr lang="ru-RU" sz="2000" b="0" strike="noStrike" spc="-1">
              <a:latin typeface="Arial"/>
            </a:endParaRPr>
          </a:p>
          <a:p>
            <a:pPr marL="216000" indent="-215640">
              <a:lnSpc>
                <a:spcPct val="100000"/>
              </a:lnSpc>
              <a:tabLst>
                <a:tab pos="0" algn="l"/>
              </a:tabLst>
            </a:pPr>
            <a:r>
              <a:rPr lang="en-GB" sz="2000" b="0" strike="noStrike" spc="-1">
                <a:latin typeface="Arial"/>
              </a:rPr>
              <a:t>La vitamine D3 (cholécalciférol) est synthétisée sous l'influence des rayons ultraviolets dans la peau et se trouve également dans les produits d'origine animale.</a:t>
            </a:r>
            <a:endParaRPr lang="ru-RU" sz="2000" b="0" strike="noStrike" spc="-1">
              <a:latin typeface="Arial"/>
            </a:endParaRPr>
          </a:p>
          <a:p>
            <a:pPr marL="216000" indent="-215640">
              <a:lnSpc>
                <a:spcPct val="100000"/>
              </a:lnSpc>
              <a:tabLst>
                <a:tab pos="0" algn="l"/>
              </a:tabLst>
            </a:pPr>
            <a:r>
              <a:rPr lang="en-GB" sz="2000" b="0" strike="noStrike" spc="-1">
                <a:latin typeface="Arial"/>
              </a:rPr>
              <a:t>La vitamine D2 (ergocalciférol) se trouve dans certaines plantes, champignons et levures. Des études scientifiques montrent que la supplémentation en vitamine D3 est plus efficace pour augmenter les taux sanguins de vitamine qu'en vitamine D2 (*)</a:t>
            </a:r>
            <a:endParaRPr lang="ru-RU" sz="2000" b="0" strike="noStrike" spc="-1">
              <a:latin typeface="Arial"/>
            </a:endParaRPr>
          </a:p>
          <a:p>
            <a:pPr marL="216000" indent="-215640">
              <a:lnSpc>
                <a:spcPct val="100000"/>
              </a:lnSpc>
              <a:tabLst>
                <a:tab pos="0" algn="l"/>
              </a:tabLst>
            </a:pPr>
            <a:r>
              <a:t/>
            </a:r>
            <a:br/>
            <a:r>
              <a:rPr lang="en-GB" sz="2000" b="0" strike="noStrike" spc="-1">
                <a:latin typeface="Arial"/>
              </a:rPr>
              <a:t>(*) Tripkovic L. et al. Comparison of vitamin D2 and vitamin D3 supplementation in raising serum 25-hydroxyvitamin D status: a systematic review and meta-analysis // Am. J. Clin. Nutr. 2012. Vol. 95, № 6. P. 1357–1364.</a:t>
            </a:r>
            <a:endParaRPr lang="ru-RU" sz="2000" b="0" strike="noStrike" spc="-1">
              <a:latin typeface="Arial"/>
            </a:endParaRPr>
          </a:p>
        </p:txBody>
      </p:sp>
    </p:spTree>
    <p:extLst>
      <p:ext uri="{BB962C8B-B14F-4D97-AF65-F5344CB8AC3E}">
        <p14:creationId xmlns:p14="http://schemas.microsoft.com/office/powerpoint/2010/main" val="3565108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26" name="PlaceHolder 2"/>
          <p:cNvSpPr>
            <a:spLocks noGrp="1"/>
          </p:cNvSpPr>
          <p:nvPr>
            <p:ph type="body"/>
          </p:nvPr>
        </p:nvSpPr>
        <p:spPr>
          <a:xfrm>
            <a:off x="1218960" y="3209400"/>
            <a:ext cx="219448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27" name="PlaceHolder 3"/>
          <p:cNvSpPr>
            <a:spLocks noGrp="1"/>
          </p:cNvSpPr>
          <p:nvPr>
            <p:ph type="body"/>
          </p:nvPr>
        </p:nvSpPr>
        <p:spPr>
          <a:xfrm>
            <a:off x="1218960" y="7364520"/>
            <a:ext cx="2194488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29" name="PlaceHolder 2"/>
          <p:cNvSpPr>
            <a:spLocks noGrp="1"/>
          </p:cNvSpPr>
          <p:nvPr>
            <p:ph type="body"/>
          </p:nvPr>
        </p:nvSpPr>
        <p:spPr>
          <a:xfrm>
            <a:off x="12189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0" name="PlaceHolder 3"/>
          <p:cNvSpPr>
            <a:spLocks noGrp="1"/>
          </p:cNvSpPr>
          <p:nvPr>
            <p:ph type="body"/>
          </p:nvPr>
        </p:nvSpPr>
        <p:spPr>
          <a:xfrm>
            <a:off x="124635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1" name="PlaceHolder 4"/>
          <p:cNvSpPr>
            <a:spLocks noGrp="1"/>
          </p:cNvSpPr>
          <p:nvPr>
            <p:ph type="body"/>
          </p:nvPr>
        </p:nvSpPr>
        <p:spPr>
          <a:xfrm>
            <a:off x="1218960" y="736452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2" name="PlaceHolder 5"/>
          <p:cNvSpPr>
            <a:spLocks noGrp="1"/>
          </p:cNvSpPr>
          <p:nvPr>
            <p:ph type="body"/>
          </p:nvPr>
        </p:nvSpPr>
        <p:spPr>
          <a:xfrm>
            <a:off x="12463560" y="736452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34" name="PlaceHolder 2"/>
          <p:cNvSpPr>
            <a:spLocks noGrp="1"/>
          </p:cNvSpPr>
          <p:nvPr>
            <p:ph type="body"/>
          </p:nvPr>
        </p:nvSpPr>
        <p:spPr>
          <a:xfrm>
            <a:off x="1218960" y="320940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5" name="PlaceHolder 3"/>
          <p:cNvSpPr>
            <a:spLocks noGrp="1"/>
          </p:cNvSpPr>
          <p:nvPr>
            <p:ph type="body"/>
          </p:nvPr>
        </p:nvSpPr>
        <p:spPr>
          <a:xfrm>
            <a:off x="8638560" y="320940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6" name="PlaceHolder 4"/>
          <p:cNvSpPr>
            <a:spLocks noGrp="1"/>
          </p:cNvSpPr>
          <p:nvPr>
            <p:ph type="body"/>
          </p:nvPr>
        </p:nvSpPr>
        <p:spPr>
          <a:xfrm>
            <a:off x="16058520" y="320940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7" name="PlaceHolder 5"/>
          <p:cNvSpPr>
            <a:spLocks noGrp="1"/>
          </p:cNvSpPr>
          <p:nvPr>
            <p:ph type="body"/>
          </p:nvPr>
        </p:nvSpPr>
        <p:spPr>
          <a:xfrm>
            <a:off x="1218960" y="736452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8" name="PlaceHolder 6"/>
          <p:cNvSpPr>
            <a:spLocks noGrp="1"/>
          </p:cNvSpPr>
          <p:nvPr>
            <p:ph type="body"/>
          </p:nvPr>
        </p:nvSpPr>
        <p:spPr>
          <a:xfrm>
            <a:off x="8638560" y="736452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9" name="PlaceHolder 7"/>
          <p:cNvSpPr>
            <a:spLocks noGrp="1"/>
          </p:cNvSpPr>
          <p:nvPr>
            <p:ph type="body"/>
          </p:nvPr>
        </p:nvSpPr>
        <p:spPr>
          <a:xfrm>
            <a:off x="16058520" y="736452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47" name="PlaceHolder 2"/>
          <p:cNvSpPr>
            <a:spLocks noGrp="1"/>
          </p:cNvSpPr>
          <p:nvPr>
            <p:ph type="subTitle"/>
          </p:nvPr>
        </p:nvSpPr>
        <p:spPr>
          <a:xfrm>
            <a:off x="1218960" y="3209400"/>
            <a:ext cx="21944880" cy="795492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49" name="PlaceHolder 2"/>
          <p:cNvSpPr>
            <a:spLocks noGrp="1"/>
          </p:cNvSpPr>
          <p:nvPr>
            <p:ph type="body"/>
          </p:nvPr>
        </p:nvSpPr>
        <p:spPr>
          <a:xfrm>
            <a:off x="1218960" y="3209400"/>
            <a:ext cx="21944880" cy="795492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51" name="PlaceHolder 2"/>
          <p:cNvSpPr>
            <a:spLocks noGrp="1"/>
          </p:cNvSpPr>
          <p:nvPr>
            <p:ph type="body"/>
          </p:nvPr>
        </p:nvSpPr>
        <p:spPr>
          <a:xfrm>
            <a:off x="1218960" y="3209400"/>
            <a:ext cx="10708920" cy="795492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52" name="PlaceHolder 3"/>
          <p:cNvSpPr>
            <a:spLocks noGrp="1"/>
          </p:cNvSpPr>
          <p:nvPr>
            <p:ph type="body"/>
          </p:nvPr>
        </p:nvSpPr>
        <p:spPr>
          <a:xfrm>
            <a:off x="12463560" y="3209400"/>
            <a:ext cx="10708920" cy="795492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1218960" y="547200"/>
            <a:ext cx="21944880" cy="1061604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56" name="PlaceHolder 2"/>
          <p:cNvSpPr>
            <a:spLocks noGrp="1"/>
          </p:cNvSpPr>
          <p:nvPr>
            <p:ph type="body"/>
          </p:nvPr>
        </p:nvSpPr>
        <p:spPr>
          <a:xfrm>
            <a:off x="12189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57" name="PlaceHolder 3"/>
          <p:cNvSpPr>
            <a:spLocks noGrp="1"/>
          </p:cNvSpPr>
          <p:nvPr>
            <p:ph type="body"/>
          </p:nvPr>
        </p:nvSpPr>
        <p:spPr>
          <a:xfrm>
            <a:off x="12463560" y="3209400"/>
            <a:ext cx="10708920" cy="795492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58" name="PlaceHolder 4"/>
          <p:cNvSpPr>
            <a:spLocks noGrp="1"/>
          </p:cNvSpPr>
          <p:nvPr>
            <p:ph type="body"/>
          </p:nvPr>
        </p:nvSpPr>
        <p:spPr>
          <a:xfrm>
            <a:off x="1218960" y="736452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5" name="PlaceHolder 2"/>
          <p:cNvSpPr>
            <a:spLocks noGrp="1"/>
          </p:cNvSpPr>
          <p:nvPr>
            <p:ph type="subTitle"/>
          </p:nvPr>
        </p:nvSpPr>
        <p:spPr>
          <a:xfrm>
            <a:off x="1218960" y="3209400"/>
            <a:ext cx="21944880" cy="795492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60" name="PlaceHolder 2"/>
          <p:cNvSpPr>
            <a:spLocks noGrp="1"/>
          </p:cNvSpPr>
          <p:nvPr>
            <p:ph type="body"/>
          </p:nvPr>
        </p:nvSpPr>
        <p:spPr>
          <a:xfrm>
            <a:off x="1218960" y="3209400"/>
            <a:ext cx="10708920" cy="795492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61" name="PlaceHolder 3"/>
          <p:cNvSpPr>
            <a:spLocks noGrp="1"/>
          </p:cNvSpPr>
          <p:nvPr>
            <p:ph type="body"/>
          </p:nvPr>
        </p:nvSpPr>
        <p:spPr>
          <a:xfrm>
            <a:off x="124635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62" name="PlaceHolder 4"/>
          <p:cNvSpPr>
            <a:spLocks noGrp="1"/>
          </p:cNvSpPr>
          <p:nvPr>
            <p:ph type="body"/>
          </p:nvPr>
        </p:nvSpPr>
        <p:spPr>
          <a:xfrm>
            <a:off x="12463560" y="736452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64" name="PlaceHolder 2"/>
          <p:cNvSpPr>
            <a:spLocks noGrp="1"/>
          </p:cNvSpPr>
          <p:nvPr>
            <p:ph type="body"/>
          </p:nvPr>
        </p:nvSpPr>
        <p:spPr>
          <a:xfrm>
            <a:off x="12189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65" name="PlaceHolder 3"/>
          <p:cNvSpPr>
            <a:spLocks noGrp="1"/>
          </p:cNvSpPr>
          <p:nvPr>
            <p:ph type="body"/>
          </p:nvPr>
        </p:nvSpPr>
        <p:spPr>
          <a:xfrm>
            <a:off x="124635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66" name="PlaceHolder 4"/>
          <p:cNvSpPr>
            <a:spLocks noGrp="1"/>
          </p:cNvSpPr>
          <p:nvPr>
            <p:ph type="body"/>
          </p:nvPr>
        </p:nvSpPr>
        <p:spPr>
          <a:xfrm>
            <a:off x="1218960" y="7364520"/>
            <a:ext cx="2194488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68" name="PlaceHolder 2"/>
          <p:cNvSpPr>
            <a:spLocks noGrp="1"/>
          </p:cNvSpPr>
          <p:nvPr>
            <p:ph type="body"/>
          </p:nvPr>
        </p:nvSpPr>
        <p:spPr>
          <a:xfrm>
            <a:off x="1218960" y="3209400"/>
            <a:ext cx="219448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69" name="PlaceHolder 3"/>
          <p:cNvSpPr>
            <a:spLocks noGrp="1"/>
          </p:cNvSpPr>
          <p:nvPr>
            <p:ph type="body"/>
          </p:nvPr>
        </p:nvSpPr>
        <p:spPr>
          <a:xfrm>
            <a:off x="1218960" y="7364520"/>
            <a:ext cx="2194488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71" name="PlaceHolder 2"/>
          <p:cNvSpPr>
            <a:spLocks noGrp="1"/>
          </p:cNvSpPr>
          <p:nvPr>
            <p:ph type="body"/>
          </p:nvPr>
        </p:nvSpPr>
        <p:spPr>
          <a:xfrm>
            <a:off x="12189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72" name="PlaceHolder 3"/>
          <p:cNvSpPr>
            <a:spLocks noGrp="1"/>
          </p:cNvSpPr>
          <p:nvPr>
            <p:ph type="body"/>
          </p:nvPr>
        </p:nvSpPr>
        <p:spPr>
          <a:xfrm>
            <a:off x="124635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73" name="PlaceHolder 4"/>
          <p:cNvSpPr>
            <a:spLocks noGrp="1"/>
          </p:cNvSpPr>
          <p:nvPr>
            <p:ph type="body"/>
          </p:nvPr>
        </p:nvSpPr>
        <p:spPr>
          <a:xfrm>
            <a:off x="1218960" y="736452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74" name="PlaceHolder 5"/>
          <p:cNvSpPr>
            <a:spLocks noGrp="1"/>
          </p:cNvSpPr>
          <p:nvPr>
            <p:ph type="body"/>
          </p:nvPr>
        </p:nvSpPr>
        <p:spPr>
          <a:xfrm>
            <a:off x="12463560" y="736452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76" name="PlaceHolder 2"/>
          <p:cNvSpPr>
            <a:spLocks noGrp="1"/>
          </p:cNvSpPr>
          <p:nvPr>
            <p:ph type="body"/>
          </p:nvPr>
        </p:nvSpPr>
        <p:spPr>
          <a:xfrm>
            <a:off x="1218960" y="320940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77" name="PlaceHolder 3"/>
          <p:cNvSpPr>
            <a:spLocks noGrp="1"/>
          </p:cNvSpPr>
          <p:nvPr>
            <p:ph type="body"/>
          </p:nvPr>
        </p:nvSpPr>
        <p:spPr>
          <a:xfrm>
            <a:off x="8638560" y="320940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78" name="PlaceHolder 4"/>
          <p:cNvSpPr>
            <a:spLocks noGrp="1"/>
          </p:cNvSpPr>
          <p:nvPr>
            <p:ph type="body"/>
          </p:nvPr>
        </p:nvSpPr>
        <p:spPr>
          <a:xfrm>
            <a:off x="16058520" y="320940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79" name="PlaceHolder 5"/>
          <p:cNvSpPr>
            <a:spLocks noGrp="1"/>
          </p:cNvSpPr>
          <p:nvPr>
            <p:ph type="body"/>
          </p:nvPr>
        </p:nvSpPr>
        <p:spPr>
          <a:xfrm>
            <a:off x="1218960" y="736452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80" name="PlaceHolder 6"/>
          <p:cNvSpPr>
            <a:spLocks noGrp="1"/>
          </p:cNvSpPr>
          <p:nvPr>
            <p:ph type="body"/>
          </p:nvPr>
        </p:nvSpPr>
        <p:spPr>
          <a:xfrm>
            <a:off x="8638560" y="736452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81" name="PlaceHolder 7"/>
          <p:cNvSpPr>
            <a:spLocks noGrp="1"/>
          </p:cNvSpPr>
          <p:nvPr>
            <p:ph type="body"/>
          </p:nvPr>
        </p:nvSpPr>
        <p:spPr>
          <a:xfrm>
            <a:off x="16058520" y="736452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89" name="PlaceHolder 2"/>
          <p:cNvSpPr>
            <a:spLocks noGrp="1"/>
          </p:cNvSpPr>
          <p:nvPr>
            <p:ph type="subTitle"/>
          </p:nvPr>
        </p:nvSpPr>
        <p:spPr>
          <a:xfrm>
            <a:off x="1218960" y="3209400"/>
            <a:ext cx="21944880" cy="795492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91" name="PlaceHolder 2"/>
          <p:cNvSpPr>
            <a:spLocks noGrp="1"/>
          </p:cNvSpPr>
          <p:nvPr>
            <p:ph type="body"/>
          </p:nvPr>
        </p:nvSpPr>
        <p:spPr>
          <a:xfrm>
            <a:off x="1218960" y="3209400"/>
            <a:ext cx="21944880" cy="795492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93" name="PlaceHolder 2"/>
          <p:cNvSpPr>
            <a:spLocks noGrp="1"/>
          </p:cNvSpPr>
          <p:nvPr>
            <p:ph type="body"/>
          </p:nvPr>
        </p:nvSpPr>
        <p:spPr>
          <a:xfrm>
            <a:off x="1218960" y="3209400"/>
            <a:ext cx="10708920" cy="795492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94" name="PlaceHolder 3"/>
          <p:cNvSpPr>
            <a:spLocks noGrp="1"/>
          </p:cNvSpPr>
          <p:nvPr>
            <p:ph type="body"/>
          </p:nvPr>
        </p:nvSpPr>
        <p:spPr>
          <a:xfrm>
            <a:off x="12463560" y="3209400"/>
            <a:ext cx="10708920" cy="795492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7" name="PlaceHolder 2"/>
          <p:cNvSpPr>
            <a:spLocks noGrp="1"/>
          </p:cNvSpPr>
          <p:nvPr>
            <p:ph type="body"/>
          </p:nvPr>
        </p:nvSpPr>
        <p:spPr>
          <a:xfrm>
            <a:off x="1218960" y="3209400"/>
            <a:ext cx="21944880" cy="795492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1218960" y="547200"/>
            <a:ext cx="21944880" cy="1061604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98" name="PlaceHolder 2"/>
          <p:cNvSpPr>
            <a:spLocks noGrp="1"/>
          </p:cNvSpPr>
          <p:nvPr>
            <p:ph type="body"/>
          </p:nvPr>
        </p:nvSpPr>
        <p:spPr>
          <a:xfrm>
            <a:off x="12189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99" name="PlaceHolder 3"/>
          <p:cNvSpPr>
            <a:spLocks noGrp="1"/>
          </p:cNvSpPr>
          <p:nvPr>
            <p:ph type="body"/>
          </p:nvPr>
        </p:nvSpPr>
        <p:spPr>
          <a:xfrm>
            <a:off x="12463560" y="3209400"/>
            <a:ext cx="10708920" cy="795492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00" name="PlaceHolder 4"/>
          <p:cNvSpPr>
            <a:spLocks noGrp="1"/>
          </p:cNvSpPr>
          <p:nvPr>
            <p:ph type="body"/>
          </p:nvPr>
        </p:nvSpPr>
        <p:spPr>
          <a:xfrm>
            <a:off x="1218960" y="736452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02" name="PlaceHolder 2"/>
          <p:cNvSpPr>
            <a:spLocks noGrp="1"/>
          </p:cNvSpPr>
          <p:nvPr>
            <p:ph type="body"/>
          </p:nvPr>
        </p:nvSpPr>
        <p:spPr>
          <a:xfrm>
            <a:off x="1218960" y="3209400"/>
            <a:ext cx="10708920" cy="795492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03" name="PlaceHolder 3"/>
          <p:cNvSpPr>
            <a:spLocks noGrp="1"/>
          </p:cNvSpPr>
          <p:nvPr>
            <p:ph type="body"/>
          </p:nvPr>
        </p:nvSpPr>
        <p:spPr>
          <a:xfrm>
            <a:off x="124635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04" name="PlaceHolder 4"/>
          <p:cNvSpPr>
            <a:spLocks noGrp="1"/>
          </p:cNvSpPr>
          <p:nvPr>
            <p:ph type="body"/>
          </p:nvPr>
        </p:nvSpPr>
        <p:spPr>
          <a:xfrm>
            <a:off x="12463560" y="736452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06" name="PlaceHolder 2"/>
          <p:cNvSpPr>
            <a:spLocks noGrp="1"/>
          </p:cNvSpPr>
          <p:nvPr>
            <p:ph type="body"/>
          </p:nvPr>
        </p:nvSpPr>
        <p:spPr>
          <a:xfrm>
            <a:off x="12189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07" name="PlaceHolder 3"/>
          <p:cNvSpPr>
            <a:spLocks noGrp="1"/>
          </p:cNvSpPr>
          <p:nvPr>
            <p:ph type="body"/>
          </p:nvPr>
        </p:nvSpPr>
        <p:spPr>
          <a:xfrm>
            <a:off x="124635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08" name="PlaceHolder 4"/>
          <p:cNvSpPr>
            <a:spLocks noGrp="1"/>
          </p:cNvSpPr>
          <p:nvPr>
            <p:ph type="body"/>
          </p:nvPr>
        </p:nvSpPr>
        <p:spPr>
          <a:xfrm>
            <a:off x="1218960" y="7364520"/>
            <a:ext cx="2194488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10" name="PlaceHolder 2"/>
          <p:cNvSpPr>
            <a:spLocks noGrp="1"/>
          </p:cNvSpPr>
          <p:nvPr>
            <p:ph type="body"/>
          </p:nvPr>
        </p:nvSpPr>
        <p:spPr>
          <a:xfrm>
            <a:off x="1218960" y="3209400"/>
            <a:ext cx="219448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11" name="PlaceHolder 3"/>
          <p:cNvSpPr>
            <a:spLocks noGrp="1"/>
          </p:cNvSpPr>
          <p:nvPr>
            <p:ph type="body"/>
          </p:nvPr>
        </p:nvSpPr>
        <p:spPr>
          <a:xfrm>
            <a:off x="1218960" y="7364520"/>
            <a:ext cx="2194488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13" name="PlaceHolder 2"/>
          <p:cNvSpPr>
            <a:spLocks noGrp="1"/>
          </p:cNvSpPr>
          <p:nvPr>
            <p:ph type="body"/>
          </p:nvPr>
        </p:nvSpPr>
        <p:spPr>
          <a:xfrm>
            <a:off x="12189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14" name="PlaceHolder 3"/>
          <p:cNvSpPr>
            <a:spLocks noGrp="1"/>
          </p:cNvSpPr>
          <p:nvPr>
            <p:ph type="body"/>
          </p:nvPr>
        </p:nvSpPr>
        <p:spPr>
          <a:xfrm>
            <a:off x="124635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15" name="PlaceHolder 4"/>
          <p:cNvSpPr>
            <a:spLocks noGrp="1"/>
          </p:cNvSpPr>
          <p:nvPr>
            <p:ph type="body"/>
          </p:nvPr>
        </p:nvSpPr>
        <p:spPr>
          <a:xfrm>
            <a:off x="1218960" y="736452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16" name="PlaceHolder 5"/>
          <p:cNvSpPr>
            <a:spLocks noGrp="1"/>
          </p:cNvSpPr>
          <p:nvPr>
            <p:ph type="body"/>
          </p:nvPr>
        </p:nvSpPr>
        <p:spPr>
          <a:xfrm>
            <a:off x="12463560" y="736452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18" name="PlaceHolder 2"/>
          <p:cNvSpPr>
            <a:spLocks noGrp="1"/>
          </p:cNvSpPr>
          <p:nvPr>
            <p:ph type="body"/>
          </p:nvPr>
        </p:nvSpPr>
        <p:spPr>
          <a:xfrm>
            <a:off x="1218960" y="320940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19" name="PlaceHolder 3"/>
          <p:cNvSpPr>
            <a:spLocks noGrp="1"/>
          </p:cNvSpPr>
          <p:nvPr>
            <p:ph type="body"/>
          </p:nvPr>
        </p:nvSpPr>
        <p:spPr>
          <a:xfrm>
            <a:off x="8638560" y="320940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20" name="PlaceHolder 4"/>
          <p:cNvSpPr>
            <a:spLocks noGrp="1"/>
          </p:cNvSpPr>
          <p:nvPr>
            <p:ph type="body"/>
          </p:nvPr>
        </p:nvSpPr>
        <p:spPr>
          <a:xfrm>
            <a:off x="16058520" y="320940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21" name="PlaceHolder 5"/>
          <p:cNvSpPr>
            <a:spLocks noGrp="1"/>
          </p:cNvSpPr>
          <p:nvPr>
            <p:ph type="body"/>
          </p:nvPr>
        </p:nvSpPr>
        <p:spPr>
          <a:xfrm>
            <a:off x="1218960" y="736452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22" name="PlaceHolder 6"/>
          <p:cNvSpPr>
            <a:spLocks noGrp="1"/>
          </p:cNvSpPr>
          <p:nvPr>
            <p:ph type="body"/>
          </p:nvPr>
        </p:nvSpPr>
        <p:spPr>
          <a:xfrm>
            <a:off x="8638560" y="736452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23" name="PlaceHolder 7"/>
          <p:cNvSpPr>
            <a:spLocks noGrp="1"/>
          </p:cNvSpPr>
          <p:nvPr>
            <p:ph type="body"/>
          </p:nvPr>
        </p:nvSpPr>
        <p:spPr>
          <a:xfrm>
            <a:off x="16058520" y="736452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9"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30" name="PlaceHolder 2"/>
          <p:cNvSpPr>
            <a:spLocks noGrp="1"/>
          </p:cNvSpPr>
          <p:nvPr>
            <p:ph type="subTitle"/>
          </p:nvPr>
        </p:nvSpPr>
        <p:spPr>
          <a:xfrm>
            <a:off x="1218960" y="3209400"/>
            <a:ext cx="21944880" cy="795492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32" name="PlaceHolder 2"/>
          <p:cNvSpPr>
            <a:spLocks noGrp="1"/>
          </p:cNvSpPr>
          <p:nvPr>
            <p:ph type="body"/>
          </p:nvPr>
        </p:nvSpPr>
        <p:spPr>
          <a:xfrm>
            <a:off x="1218960" y="3209400"/>
            <a:ext cx="21944880" cy="795492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9" name="PlaceHolder 2"/>
          <p:cNvSpPr>
            <a:spLocks noGrp="1"/>
          </p:cNvSpPr>
          <p:nvPr>
            <p:ph type="body"/>
          </p:nvPr>
        </p:nvSpPr>
        <p:spPr>
          <a:xfrm>
            <a:off x="1218960" y="3209400"/>
            <a:ext cx="10708920" cy="795492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0" name="PlaceHolder 3"/>
          <p:cNvSpPr>
            <a:spLocks noGrp="1"/>
          </p:cNvSpPr>
          <p:nvPr>
            <p:ph type="body"/>
          </p:nvPr>
        </p:nvSpPr>
        <p:spPr>
          <a:xfrm>
            <a:off x="12463560" y="3209400"/>
            <a:ext cx="10708920" cy="795492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34" name="PlaceHolder 2"/>
          <p:cNvSpPr>
            <a:spLocks noGrp="1"/>
          </p:cNvSpPr>
          <p:nvPr>
            <p:ph type="body"/>
          </p:nvPr>
        </p:nvSpPr>
        <p:spPr>
          <a:xfrm>
            <a:off x="1218960" y="3209400"/>
            <a:ext cx="10708920" cy="795492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35" name="PlaceHolder 3"/>
          <p:cNvSpPr>
            <a:spLocks noGrp="1"/>
          </p:cNvSpPr>
          <p:nvPr>
            <p:ph type="body"/>
          </p:nvPr>
        </p:nvSpPr>
        <p:spPr>
          <a:xfrm>
            <a:off x="12463560" y="3209400"/>
            <a:ext cx="10708920" cy="795492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6"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7" name="PlaceHolder 1"/>
          <p:cNvSpPr>
            <a:spLocks noGrp="1"/>
          </p:cNvSpPr>
          <p:nvPr>
            <p:ph type="subTitle"/>
          </p:nvPr>
        </p:nvSpPr>
        <p:spPr>
          <a:xfrm>
            <a:off x="1218960" y="547200"/>
            <a:ext cx="21944880" cy="1061604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39" name="PlaceHolder 2"/>
          <p:cNvSpPr>
            <a:spLocks noGrp="1"/>
          </p:cNvSpPr>
          <p:nvPr>
            <p:ph type="body"/>
          </p:nvPr>
        </p:nvSpPr>
        <p:spPr>
          <a:xfrm>
            <a:off x="12189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40" name="PlaceHolder 3"/>
          <p:cNvSpPr>
            <a:spLocks noGrp="1"/>
          </p:cNvSpPr>
          <p:nvPr>
            <p:ph type="body"/>
          </p:nvPr>
        </p:nvSpPr>
        <p:spPr>
          <a:xfrm>
            <a:off x="12463560" y="3209400"/>
            <a:ext cx="10708920" cy="795492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41" name="PlaceHolder 4"/>
          <p:cNvSpPr>
            <a:spLocks noGrp="1"/>
          </p:cNvSpPr>
          <p:nvPr>
            <p:ph type="body"/>
          </p:nvPr>
        </p:nvSpPr>
        <p:spPr>
          <a:xfrm>
            <a:off x="1218960" y="736452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43" name="PlaceHolder 2"/>
          <p:cNvSpPr>
            <a:spLocks noGrp="1"/>
          </p:cNvSpPr>
          <p:nvPr>
            <p:ph type="body"/>
          </p:nvPr>
        </p:nvSpPr>
        <p:spPr>
          <a:xfrm>
            <a:off x="1218960" y="3209400"/>
            <a:ext cx="10708920" cy="795492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44" name="PlaceHolder 3"/>
          <p:cNvSpPr>
            <a:spLocks noGrp="1"/>
          </p:cNvSpPr>
          <p:nvPr>
            <p:ph type="body"/>
          </p:nvPr>
        </p:nvSpPr>
        <p:spPr>
          <a:xfrm>
            <a:off x="124635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45" name="PlaceHolder 4"/>
          <p:cNvSpPr>
            <a:spLocks noGrp="1"/>
          </p:cNvSpPr>
          <p:nvPr>
            <p:ph type="body"/>
          </p:nvPr>
        </p:nvSpPr>
        <p:spPr>
          <a:xfrm>
            <a:off x="12463560" y="736452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47" name="PlaceHolder 2"/>
          <p:cNvSpPr>
            <a:spLocks noGrp="1"/>
          </p:cNvSpPr>
          <p:nvPr>
            <p:ph type="body"/>
          </p:nvPr>
        </p:nvSpPr>
        <p:spPr>
          <a:xfrm>
            <a:off x="12189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48" name="PlaceHolder 3"/>
          <p:cNvSpPr>
            <a:spLocks noGrp="1"/>
          </p:cNvSpPr>
          <p:nvPr>
            <p:ph type="body"/>
          </p:nvPr>
        </p:nvSpPr>
        <p:spPr>
          <a:xfrm>
            <a:off x="124635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49" name="PlaceHolder 4"/>
          <p:cNvSpPr>
            <a:spLocks noGrp="1"/>
          </p:cNvSpPr>
          <p:nvPr>
            <p:ph type="body"/>
          </p:nvPr>
        </p:nvSpPr>
        <p:spPr>
          <a:xfrm>
            <a:off x="1218960" y="7364520"/>
            <a:ext cx="2194488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51" name="PlaceHolder 2"/>
          <p:cNvSpPr>
            <a:spLocks noGrp="1"/>
          </p:cNvSpPr>
          <p:nvPr>
            <p:ph type="body"/>
          </p:nvPr>
        </p:nvSpPr>
        <p:spPr>
          <a:xfrm>
            <a:off x="1218960" y="3209400"/>
            <a:ext cx="219448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52" name="PlaceHolder 3"/>
          <p:cNvSpPr>
            <a:spLocks noGrp="1"/>
          </p:cNvSpPr>
          <p:nvPr>
            <p:ph type="body"/>
          </p:nvPr>
        </p:nvSpPr>
        <p:spPr>
          <a:xfrm>
            <a:off x="1218960" y="7364520"/>
            <a:ext cx="2194488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54" name="PlaceHolder 2"/>
          <p:cNvSpPr>
            <a:spLocks noGrp="1"/>
          </p:cNvSpPr>
          <p:nvPr>
            <p:ph type="body"/>
          </p:nvPr>
        </p:nvSpPr>
        <p:spPr>
          <a:xfrm>
            <a:off x="12189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55" name="PlaceHolder 3"/>
          <p:cNvSpPr>
            <a:spLocks noGrp="1"/>
          </p:cNvSpPr>
          <p:nvPr>
            <p:ph type="body"/>
          </p:nvPr>
        </p:nvSpPr>
        <p:spPr>
          <a:xfrm>
            <a:off x="124635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56" name="PlaceHolder 4"/>
          <p:cNvSpPr>
            <a:spLocks noGrp="1"/>
          </p:cNvSpPr>
          <p:nvPr>
            <p:ph type="body"/>
          </p:nvPr>
        </p:nvSpPr>
        <p:spPr>
          <a:xfrm>
            <a:off x="1218960" y="736452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57" name="PlaceHolder 5"/>
          <p:cNvSpPr>
            <a:spLocks noGrp="1"/>
          </p:cNvSpPr>
          <p:nvPr>
            <p:ph type="body"/>
          </p:nvPr>
        </p:nvSpPr>
        <p:spPr>
          <a:xfrm>
            <a:off x="12463560" y="736452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59" name="PlaceHolder 2"/>
          <p:cNvSpPr>
            <a:spLocks noGrp="1"/>
          </p:cNvSpPr>
          <p:nvPr>
            <p:ph type="body"/>
          </p:nvPr>
        </p:nvSpPr>
        <p:spPr>
          <a:xfrm>
            <a:off x="1218960" y="320940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60" name="PlaceHolder 3"/>
          <p:cNvSpPr>
            <a:spLocks noGrp="1"/>
          </p:cNvSpPr>
          <p:nvPr>
            <p:ph type="body"/>
          </p:nvPr>
        </p:nvSpPr>
        <p:spPr>
          <a:xfrm>
            <a:off x="8638560" y="320940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61" name="PlaceHolder 4"/>
          <p:cNvSpPr>
            <a:spLocks noGrp="1"/>
          </p:cNvSpPr>
          <p:nvPr>
            <p:ph type="body"/>
          </p:nvPr>
        </p:nvSpPr>
        <p:spPr>
          <a:xfrm>
            <a:off x="16058520" y="320940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62" name="PlaceHolder 5"/>
          <p:cNvSpPr>
            <a:spLocks noGrp="1"/>
          </p:cNvSpPr>
          <p:nvPr>
            <p:ph type="body"/>
          </p:nvPr>
        </p:nvSpPr>
        <p:spPr>
          <a:xfrm>
            <a:off x="1218960" y="736452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63" name="PlaceHolder 6"/>
          <p:cNvSpPr>
            <a:spLocks noGrp="1"/>
          </p:cNvSpPr>
          <p:nvPr>
            <p:ph type="body"/>
          </p:nvPr>
        </p:nvSpPr>
        <p:spPr>
          <a:xfrm>
            <a:off x="8638560" y="736452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64" name="PlaceHolder 7"/>
          <p:cNvSpPr>
            <a:spLocks noGrp="1"/>
          </p:cNvSpPr>
          <p:nvPr>
            <p:ph type="body"/>
          </p:nvPr>
        </p:nvSpPr>
        <p:spPr>
          <a:xfrm>
            <a:off x="16058520" y="7364520"/>
            <a:ext cx="706608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1218960" y="547200"/>
            <a:ext cx="21944880" cy="1061604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4" name="PlaceHolder 2"/>
          <p:cNvSpPr>
            <a:spLocks noGrp="1"/>
          </p:cNvSpPr>
          <p:nvPr>
            <p:ph type="body"/>
          </p:nvPr>
        </p:nvSpPr>
        <p:spPr>
          <a:xfrm>
            <a:off x="12189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5" name="PlaceHolder 3"/>
          <p:cNvSpPr>
            <a:spLocks noGrp="1"/>
          </p:cNvSpPr>
          <p:nvPr>
            <p:ph type="body"/>
          </p:nvPr>
        </p:nvSpPr>
        <p:spPr>
          <a:xfrm>
            <a:off x="12463560" y="3209400"/>
            <a:ext cx="10708920" cy="795492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6" name="PlaceHolder 4"/>
          <p:cNvSpPr>
            <a:spLocks noGrp="1"/>
          </p:cNvSpPr>
          <p:nvPr>
            <p:ph type="body"/>
          </p:nvPr>
        </p:nvSpPr>
        <p:spPr>
          <a:xfrm>
            <a:off x="1218960" y="736452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8" name="PlaceHolder 2"/>
          <p:cNvSpPr>
            <a:spLocks noGrp="1"/>
          </p:cNvSpPr>
          <p:nvPr>
            <p:ph type="body"/>
          </p:nvPr>
        </p:nvSpPr>
        <p:spPr>
          <a:xfrm>
            <a:off x="1218960" y="3209400"/>
            <a:ext cx="10708920" cy="795492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9" name="PlaceHolder 3"/>
          <p:cNvSpPr>
            <a:spLocks noGrp="1"/>
          </p:cNvSpPr>
          <p:nvPr>
            <p:ph type="body"/>
          </p:nvPr>
        </p:nvSpPr>
        <p:spPr>
          <a:xfrm>
            <a:off x="124635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20" name="PlaceHolder 4"/>
          <p:cNvSpPr>
            <a:spLocks noGrp="1"/>
          </p:cNvSpPr>
          <p:nvPr>
            <p:ph type="body"/>
          </p:nvPr>
        </p:nvSpPr>
        <p:spPr>
          <a:xfrm>
            <a:off x="12463560" y="736452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1218960" y="547200"/>
            <a:ext cx="21944880" cy="228996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22" name="PlaceHolder 2"/>
          <p:cNvSpPr>
            <a:spLocks noGrp="1"/>
          </p:cNvSpPr>
          <p:nvPr>
            <p:ph type="body"/>
          </p:nvPr>
        </p:nvSpPr>
        <p:spPr>
          <a:xfrm>
            <a:off x="12189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23" name="PlaceHolder 3"/>
          <p:cNvSpPr>
            <a:spLocks noGrp="1"/>
          </p:cNvSpPr>
          <p:nvPr>
            <p:ph type="body"/>
          </p:nvPr>
        </p:nvSpPr>
        <p:spPr>
          <a:xfrm>
            <a:off x="12463560" y="3209400"/>
            <a:ext cx="10708920" cy="379440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24" name="PlaceHolder 4"/>
          <p:cNvSpPr>
            <a:spLocks noGrp="1"/>
          </p:cNvSpPr>
          <p:nvPr>
            <p:ph type="body"/>
          </p:nvPr>
        </p:nvSpPr>
        <p:spPr>
          <a:xfrm>
            <a:off x="1218960" y="7364520"/>
            <a:ext cx="21944880" cy="379440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Прямоугольник"/>
          <p:cNvSpPr/>
          <p:nvPr/>
        </p:nvSpPr>
        <p:spPr>
          <a:xfrm>
            <a:off x="-61920" y="-246240"/>
            <a:ext cx="25939080" cy="14234760"/>
          </a:xfrm>
          <a:prstGeom prst="rect">
            <a:avLst/>
          </a:prstGeom>
          <a:solidFill>
            <a:srgbClr val="FFB019"/>
          </a:solidFill>
          <a:ln w="12700">
            <a:noFill/>
          </a:ln>
        </p:spPr>
        <p:style>
          <a:lnRef idx="0">
            <a:scrgbClr r="0" g="0" b="0"/>
          </a:lnRef>
          <a:fillRef idx="0">
            <a:scrgbClr r="0" g="0" b="0"/>
          </a:fillRef>
          <a:effectRef idx="0">
            <a:scrgbClr r="0" g="0" b="0"/>
          </a:effectRef>
          <a:fontRef idx="minor"/>
        </p:style>
      </p:sp>
      <p:sp>
        <p:nvSpPr>
          <p:cNvPr id="5" name="PlaceHolder 1"/>
          <p:cNvSpPr>
            <a:spLocks noGrp="1"/>
          </p:cNvSpPr>
          <p:nvPr>
            <p:ph type="sldNum"/>
          </p:nvPr>
        </p:nvSpPr>
        <p:spPr>
          <a:xfrm>
            <a:off x="11785680" y="12344400"/>
            <a:ext cx="5689080" cy="736200"/>
          </a:xfrm>
          <a:prstGeom prst="rect">
            <a:avLst/>
          </a:prstGeom>
        </p:spPr>
        <p:txBody>
          <a:bodyPr lIns="45720" tIns="45000" rIns="45720" bIns="45000" anchor="ctr">
            <a:noAutofit/>
          </a:bodyPr>
          <a:lstStyle/>
          <a:p>
            <a:pPr algn="r">
              <a:lnSpc>
                <a:spcPct val="100000"/>
              </a:lnSpc>
              <a:tabLst>
                <a:tab pos="0" algn="l"/>
              </a:tabLst>
            </a:pPr>
            <a:fld id="{30C54931-B455-437B-9571-2628C4F181C9}" type="slidenum">
              <a:rPr lang="ru-RU" sz="1200" b="0" strike="noStrike" spc="-1">
                <a:solidFill>
                  <a:srgbClr val="000000"/>
                </a:solidFill>
                <a:latin typeface="Arial"/>
                <a:ea typeface="Arial"/>
              </a:rPr>
              <a:t>‹#›</a:t>
            </a:fld>
            <a:endParaRPr lang="ru-RU" sz="1200" b="0" strike="noStrike" spc="-1">
              <a:latin typeface="Times New Roman"/>
            </a:endParaRPr>
          </a:p>
        </p:txBody>
      </p:sp>
      <p:sp>
        <p:nvSpPr>
          <p:cNvPr id="2" name="PlaceHolder 2"/>
          <p:cNvSpPr>
            <a:spLocks noGrp="1"/>
          </p:cNvSpPr>
          <p:nvPr>
            <p:ph type="title"/>
          </p:nvPr>
        </p:nvSpPr>
        <p:spPr>
          <a:xfrm>
            <a:off x="1218960" y="547200"/>
            <a:ext cx="21944880" cy="2289960"/>
          </a:xfrm>
          <a:prstGeom prst="rect">
            <a:avLst/>
          </a:prstGeom>
        </p:spPr>
        <p:txBody>
          <a:bodyPr lIns="0" tIns="0" rIns="0" bIns="0" anchor="ctr">
            <a:noAutofit/>
          </a:bodyPr>
          <a:lstStyle/>
          <a:p>
            <a:r>
              <a:rPr lang="ru-RU" sz="1800" b="0" strike="noStrike" spc="-1">
                <a:solidFill>
                  <a:srgbClr val="000000"/>
                </a:solidFill>
                <a:latin typeface="Arial"/>
              </a:rPr>
              <a:t>Для правки текста заглавия щёлкните мышью</a:t>
            </a:r>
          </a:p>
        </p:txBody>
      </p:sp>
      <p:sp>
        <p:nvSpPr>
          <p:cNvPr id="3" name="PlaceHolder 3"/>
          <p:cNvSpPr>
            <a:spLocks noGrp="1"/>
          </p:cNvSpPr>
          <p:nvPr>
            <p:ph type="body"/>
          </p:nvPr>
        </p:nvSpPr>
        <p:spPr>
          <a:xfrm>
            <a:off x="1218960" y="3209400"/>
            <a:ext cx="21944880" cy="7954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1800" b="0" strike="noStrike" spc="-1">
                <a:solidFill>
                  <a:srgbClr val="000000"/>
                </a:solidFill>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solidFill>
                  <a:srgbClr val="000000"/>
                </a:solidFill>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solidFill>
                  <a:srgbClr val="000000"/>
                </a:solidFill>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solidFill>
                  <a:srgbClr val="000000"/>
                </a:solidFill>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000000"/>
                </a:solidFill>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000000"/>
                </a:solidFill>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000000"/>
                </a:solidFill>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 name="Прямоугольник" hidden="1"/>
          <p:cNvSpPr/>
          <p:nvPr/>
        </p:nvSpPr>
        <p:spPr>
          <a:xfrm>
            <a:off x="-61920" y="-246240"/>
            <a:ext cx="25939080" cy="14234760"/>
          </a:xfrm>
          <a:prstGeom prst="rect">
            <a:avLst/>
          </a:prstGeom>
          <a:solidFill>
            <a:srgbClr val="FFB019"/>
          </a:solidFill>
          <a:ln w="12700">
            <a:noFill/>
          </a:ln>
        </p:spPr>
        <p:style>
          <a:lnRef idx="0">
            <a:scrgbClr r="0" g="0" b="0"/>
          </a:lnRef>
          <a:fillRef idx="0">
            <a:scrgbClr r="0" g="0" b="0"/>
          </a:fillRef>
          <a:effectRef idx="0">
            <a:scrgbClr r="0" g="0" b="0"/>
          </a:effectRef>
          <a:fontRef idx="minor"/>
        </p:style>
      </p:sp>
      <p:sp>
        <p:nvSpPr>
          <p:cNvPr id="41" name="Прямоугольник"/>
          <p:cNvSpPr/>
          <p:nvPr/>
        </p:nvSpPr>
        <p:spPr>
          <a:xfrm>
            <a:off x="-470880" y="-172080"/>
            <a:ext cx="25939080" cy="14234760"/>
          </a:xfrm>
          <a:prstGeom prst="rect">
            <a:avLst/>
          </a:prstGeom>
          <a:solidFill>
            <a:srgbClr val="F3F9FF"/>
          </a:solidFill>
          <a:ln w="12700">
            <a:noFill/>
          </a:ln>
        </p:spPr>
        <p:style>
          <a:lnRef idx="0">
            <a:scrgbClr r="0" g="0" b="0"/>
          </a:lnRef>
          <a:fillRef idx="0">
            <a:scrgbClr r="0" g="0" b="0"/>
          </a:fillRef>
          <a:effectRef idx="0">
            <a:scrgbClr r="0" g="0" b="0"/>
          </a:effectRef>
          <a:fontRef idx="minor"/>
        </p:style>
      </p:sp>
      <p:sp>
        <p:nvSpPr>
          <p:cNvPr id="42" name="Прямоугольник"/>
          <p:cNvSpPr/>
          <p:nvPr/>
        </p:nvSpPr>
        <p:spPr>
          <a:xfrm>
            <a:off x="-470880" y="-172080"/>
            <a:ext cx="25939080" cy="14234760"/>
          </a:xfrm>
          <a:prstGeom prst="rect">
            <a:avLst/>
          </a:prstGeom>
          <a:solidFill>
            <a:srgbClr val="F2EFEA"/>
          </a:solidFill>
          <a:ln w="12700">
            <a:noFill/>
          </a:ln>
        </p:spPr>
        <p:style>
          <a:lnRef idx="0">
            <a:scrgbClr r="0" g="0" b="0"/>
          </a:lnRef>
          <a:fillRef idx="0">
            <a:scrgbClr r="0" g="0" b="0"/>
          </a:fillRef>
          <a:effectRef idx="0">
            <a:scrgbClr r="0" g="0" b="0"/>
          </a:effectRef>
          <a:fontRef idx="minor"/>
        </p:style>
      </p:sp>
      <p:sp>
        <p:nvSpPr>
          <p:cNvPr id="43" name="PlaceHolder 1"/>
          <p:cNvSpPr>
            <a:spLocks noGrp="1"/>
          </p:cNvSpPr>
          <p:nvPr>
            <p:ph type="sldNum"/>
          </p:nvPr>
        </p:nvSpPr>
        <p:spPr>
          <a:xfrm>
            <a:off x="11785680" y="12344400"/>
            <a:ext cx="5689080" cy="736200"/>
          </a:xfrm>
          <a:prstGeom prst="rect">
            <a:avLst/>
          </a:prstGeom>
        </p:spPr>
        <p:txBody>
          <a:bodyPr lIns="45720" tIns="45000" rIns="45720" bIns="45000" anchor="ctr">
            <a:noAutofit/>
          </a:bodyPr>
          <a:lstStyle/>
          <a:p>
            <a:pPr algn="r">
              <a:lnSpc>
                <a:spcPct val="100000"/>
              </a:lnSpc>
              <a:tabLst>
                <a:tab pos="0" algn="l"/>
              </a:tabLst>
            </a:pPr>
            <a:fld id="{C8C590FE-25B2-41FA-AF5A-A379C1A1A990}" type="slidenum">
              <a:rPr lang="ru-RU" sz="1200" b="0" strike="noStrike" spc="-1">
                <a:solidFill>
                  <a:srgbClr val="000000"/>
                </a:solidFill>
                <a:latin typeface="Arial"/>
                <a:ea typeface="Arial"/>
              </a:rPr>
              <a:t>‹#›</a:t>
            </a:fld>
            <a:endParaRPr lang="ru-RU" sz="1200" b="0" strike="noStrike" spc="-1">
              <a:latin typeface="Times New Roman"/>
            </a:endParaRPr>
          </a:p>
        </p:txBody>
      </p:sp>
      <p:sp>
        <p:nvSpPr>
          <p:cNvPr id="44" name="PlaceHolder 2"/>
          <p:cNvSpPr>
            <a:spLocks noGrp="1"/>
          </p:cNvSpPr>
          <p:nvPr>
            <p:ph type="title"/>
          </p:nvPr>
        </p:nvSpPr>
        <p:spPr>
          <a:xfrm>
            <a:off x="1218960" y="547200"/>
            <a:ext cx="21944880" cy="2289960"/>
          </a:xfrm>
          <a:prstGeom prst="rect">
            <a:avLst/>
          </a:prstGeom>
        </p:spPr>
        <p:txBody>
          <a:bodyPr lIns="0" tIns="0" rIns="0" bIns="0" anchor="ctr">
            <a:noAutofit/>
          </a:bodyPr>
          <a:lstStyle/>
          <a:p>
            <a:r>
              <a:rPr lang="ru-RU" sz="1800" b="0" strike="noStrike" spc="-1">
                <a:solidFill>
                  <a:srgbClr val="000000"/>
                </a:solidFill>
                <a:latin typeface="Arial"/>
              </a:rPr>
              <a:t>Для правки текста заглавия щёлкните мышью</a:t>
            </a:r>
          </a:p>
        </p:txBody>
      </p:sp>
      <p:sp>
        <p:nvSpPr>
          <p:cNvPr id="45" name="PlaceHolder 3"/>
          <p:cNvSpPr>
            <a:spLocks noGrp="1"/>
          </p:cNvSpPr>
          <p:nvPr>
            <p:ph type="body"/>
          </p:nvPr>
        </p:nvSpPr>
        <p:spPr>
          <a:xfrm>
            <a:off x="1218960" y="3209400"/>
            <a:ext cx="21944880" cy="7954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1800" b="0" strike="noStrike" spc="-1">
                <a:solidFill>
                  <a:srgbClr val="000000"/>
                </a:solidFill>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solidFill>
                  <a:srgbClr val="000000"/>
                </a:solidFill>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solidFill>
                  <a:srgbClr val="000000"/>
                </a:solidFill>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solidFill>
                  <a:srgbClr val="000000"/>
                </a:solidFill>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000000"/>
                </a:solidFill>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000000"/>
                </a:solidFill>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000000"/>
                </a:solidFill>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 name="Прямоугольник" hidden="1"/>
          <p:cNvSpPr/>
          <p:nvPr/>
        </p:nvSpPr>
        <p:spPr>
          <a:xfrm>
            <a:off x="-61920" y="-246240"/>
            <a:ext cx="25939080" cy="14234760"/>
          </a:xfrm>
          <a:prstGeom prst="rect">
            <a:avLst/>
          </a:prstGeom>
          <a:solidFill>
            <a:srgbClr val="FFB019"/>
          </a:solidFill>
          <a:ln w="12700">
            <a:noFill/>
          </a:ln>
        </p:spPr>
        <p:style>
          <a:lnRef idx="0">
            <a:scrgbClr r="0" g="0" b="0"/>
          </a:lnRef>
          <a:fillRef idx="0">
            <a:scrgbClr r="0" g="0" b="0"/>
          </a:fillRef>
          <a:effectRef idx="0">
            <a:scrgbClr r="0" g="0" b="0"/>
          </a:effectRef>
          <a:fontRef idx="minor"/>
        </p:style>
      </p:sp>
      <p:pic>
        <p:nvPicPr>
          <p:cNvPr id="83" name="image3.png" descr="image3.png"/>
          <p:cNvPicPr/>
          <p:nvPr/>
        </p:nvPicPr>
        <p:blipFill>
          <a:blip r:embed="rId14"/>
          <a:stretch/>
        </p:blipFill>
        <p:spPr>
          <a:xfrm>
            <a:off x="-1322640" y="-49680"/>
            <a:ext cx="27028080" cy="15202800"/>
          </a:xfrm>
          <a:prstGeom prst="rect">
            <a:avLst/>
          </a:prstGeom>
          <a:ln w="12700">
            <a:noFill/>
          </a:ln>
        </p:spPr>
      </p:pic>
      <p:pic>
        <p:nvPicPr>
          <p:cNvPr id="84" name="image4.png" descr="image4.png"/>
          <p:cNvPicPr/>
          <p:nvPr/>
        </p:nvPicPr>
        <p:blipFill>
          <a:blip r:embed="rId15"/>
          <a:stretch/>
        </p:blipFill>
        <p:spPr>
          <a:xfrm>
            <a:off x="-1389600" y="-87480"/>
            <a:ext cx="27162000" cy="15278040"/>
          </a:xfrm>
          <a:prstGeom prst="rect">
            <a:avLst/>
          </a:prstGeom>
          <a:ln w="12700">
            <a:noFill/>
          </a:ln>
        </p:spPr>
      </p:pic>
      <p:sp>
        <p:nvSpPr>
          <p:cNvPr id="85" name="PlaceHolder 1"/>
          <p:cNvSpPr>
            <a:spLocks noGrp="1"/>
          </p:cNvSpPr>
          <p:nvPr>
            <p:ph type="sldNum"/>
          </p:nvPr>
        </p:nvSpPr>
        <p:spPr>
          <a:xfrm>
            <a:off x="11785680" y="12344400"/>
            <a:ext cx="5689080" cy="736200"/>
          </a:xfrm>
          <a:prstGeom prst="rect">
            <a:avLst/>
          </a:prstGeom>
        </p:spPr>
        <p:txBody>
          <a:bodyPr lIns="45720" tIns="45000" rIns="45720" bIns="45000" anchor="ctr">
            <a:noAutofit/>
          </a:bodyPr>
          <a:lstStyle/>
          <a:p>
            <a:pPr algn="r">
              <a:lnSpc>
                <a:spcPct val="100000"/>
              </a:lnSpc>
              <a:tabLst>
                <a:tab pos="0" algn="l"/>
              </a:tabLst>
            </a:pPr>
            <a:fld id="{F41AE9AE-76A5-4311-AF63-7CFE299EEB79}" type="slidenum">
              <a:rPr lang="ru-RU" sz="1200" b="0" strike="noStrike" spc="-1">
                <a:solidFill>
                  <a:srgbClr val="000000"/>
                </a:solidFill>
                <a:latin typeface="Arial"/>
                <a:ea typeface="Arial"/>
              </a:rPr>
              <a:t>‹#›</a:t>
            </a:fld>
            <a:endParaRPr lang="ru-RU" sz="1200" b="0" strike="noStrike" spc="-1">
              <a:latin typeface="Times New Roman"/>
            </a:endParaRPr>
          </a:p>
        </p:txBody>
      </p:sp>
      <p:sp>
        <p:nvSpPr>
          <p:cNvPr id="86" name="PlaceHolder 2"/>
          <p:cNvSpPr>
            <a:spLocks noGrp="1"/>
          </p:cNvSpPr>
          <p:nvPr>
            <p:ph type="title"/>
          </p:nvPr>
        </p:nvSpPr>
        <p:spPr>
          <a:xfrm>
            <a:off x="1218960" y="547200"/>
            <a:ext cx="21944880" cy="2289960"/>
          </a:xfrm>
          <a:prstGeom prst="rect">
            <a:avLst/>
          </a:prstGeom>
        </p:spPr>
        <p:txBody>
          <a:bodyPr lIns="0" tIns="0" rIns="0" bIns="0" anchor="ctr">
            <a:noAutofit/>
          </a:bodyPr>
          <a:lstStyle/>
          <a:p>
            <a:r>
              <a:rPr lang="ru-RU" sz="1800" b="0" strike="noStrike" spc="-1">
                <a:solidFill>
                  <a:srgbClr val="000000"/>
                </a:solidFill>
                <a:latin typeface="Arial"/>
              </a:rPr>
              <a:t>Для правки текста заглавия щёлкните мышью</a:t>
            </a:r>
          </a:p>
        </p:txBody>
      </p:sp>
      <p:sp>
        <p:nvSpPr>
          <p:cNvPr id="87" name="PlaceHolder 3"/>
          <p:cNvSpPr>
            <a:spLocks noGrp="1"/>
          </p:cNvSpPr>
          <p:nvPr>
            <p:ph type="body"/>
          </p:nvPr>
        </p:nvSpPr>
        <p:spPr>
          <a:xfrm>
            <a:off x="1218960" y="3209400"/>
            <a:ext cx="21944880" cy="7954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1800" b="0" strike="noStrike" spc="-1">
                <a:solidFill>
                  <a:srgbClr val="000000"/>
                </a:solidFill>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solidFill>
                  <a:srgbClr val="000000"/>
                </a:solidFill>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solidFill>
                  <a:srgbClr val="000000"/>
                </a:solidFill>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solidFill>
                  <a:srgbClr val="000000"/>
                </a:solidFill>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000000"/>
                </a:solidFill>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000000"/>
                </a:solidFill>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000000"/>
                </a:solidFill>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 name="Прямоугольник" hidden="1"/>
          <p:cNvSpPr/>
          <p:nvPr/>
        </p:nvSpPr>
        <p:spPr>
          <a:xfrm>
            <a:off x="-61920" y="-246240"/>
            <a:ext cx="25939080" cy="14234760"/>
          </a:xfrm>
          <a:prstGeom prst="rect">
            <a:avLst/>
          </a:prstGeom>
          <a:solidFill>
            <a:srgbClr val="FFB019"/>
          </a:solidFill>
          <a:ln w="12700">
            <a:noFill/>
          </a:ln>
        </p:spPr>
        <p:style>
          <a:lnRef idx="0">
            <a:scrgbClr r="0" g="0" b="0"/>
          </a:lnRef>
          <a:fillRef idx="0">
            <a:scrgbClr r="0" g="0" b="0"/>
          </a:fillRef>
          <a:effectRef idx="0">
            <a:scrgbClr r="0" g="0" b="0"/>
          </a:effectRef>
          <a:fontRef idx="minor"/>
        </p:style>
      </p:sp>
      <p:pic>
        <p:nvPicPr>
          <p:cNvPr id="125" name="image1.png" descr="image1.png"/>
          <p:cNvPicPr/>
          <p:nvPr/>
        </p:nvPicPr>
        <p:blipFill>
          <a:blip r:embed="rId14"/>
          <a:srcRect r="138"/>
          <a:stretch/>
        </p:blipFill>
        <p:spPr>
          <a:xfrm>
            <a:off x="-113400" y="-168120"/>
            <a:ext cx="24893640" cy="14051160"/>
          </a:xfrm>
          <a:prstGeom prst="rect">
            <a:avLst/>
          </a:prstGeom>
          <a:ln w="12700">
            <a:noFill/>
          </a:ln>
        </p:spPr>
      </p:pic>
      <p:sp>
        <p:nvSpPr>
          <p:cNvPr id="126" name="PlaceHolder 1"/>
          <p:cNvSpPr>
            <a:spLocks noGrp="1"/>
          </p:cNvSpPr>
          <p:nvPr>
            <p:ph type="sldNum"/>
          </p:nvPr>
        </p:nvSpPr>
        <p:spPr>
          <a:xfrm>
            <a:off x="11785680" y="12344400"/>
            <a:ext cx="5689080" cy="736200"/>
          </a:xfrm>
          <a:prstGeom prst="rect">
            <a:avLst/>
          </a:prstGeom>
        </p:spPr>
        <p:txBody>
          <a:bodyPr lIns="45720" tIns="45000" rIns="45720" bIns="45000" anchor="ctr">
            <a:noAutofit/>
          </a:bodyPr>
          <a:lstStyle/>
          <a:p>
            <a:pPr algn="r">
              <a:lnSpc>
                <a:spcPct val="100000"/>
              </a:lnSpc>
              <a:tabLst>
                <a:tab pos="0" algn="l"/>
              </a:tabLst>
            </a:pPr>
            <a:fld id="{1475F5DA-9E5B-423B-A0B1-013DF69ECF22}" type="slidenum">
              <a:rPr lang="ru-RU" sz="1200" b="0" strike="noStrike" spc="-1">
                <a:solidFill>
                  <a:srgbClr val="000000"/>
                </a:solidFill>
                <a:latin typeface="Arial"/>
                <a:ea typeface="Arial"/>
              </a:rPr>
              <a:t>‹#›</a:t>
            </a:fld>
            <a:endParaRPr lang="ru-RU" sz="1200" b="0" strike="noStrike" spc="-1">
              <a:latin typeface="Times New Roman"/>
            </a:endParaRPr>
          </a:p>
        </p:txBody>
      </p:sp>
      <p:sp>
        <p:nvSpPr>
          <p:cNvPr id="127" name="PlaceHolder 2"/>
          <p:cNvSpPr>
            <a:spLocks noGrp="1"/>
          </p:cNvSpPr>
          <p:nvPr>
            <p:ph type="title"/>
          </p:nvPr>
        </p:nvSpPr>
        <p:spPr>
          <a:xfrm>
            <a:off x="1218960" y="547200"/>
            <a:ext cx="21944880" cy="2289960"/>
          </a:xfrm>
          <a:prstGeom prst="rect">
            <a:avLst/>
          </a:prstGeom>
        </p:spPr>
        <p:txBody>
          <a:bodyPr lIns="0" tIns="0" rIns="0" bIns="0" anchor="ctr">
            <a:noAutofit/>
          </a:bodyPr>
          <a:lstStyle/>
          <a:p>
            <a:r>
              <a:rPr lang="ru-RU" sz="1800" b="0" strike="noStrike" spc="-1">
                <a:solidFill>
                  <a:srgbClr val="000000"/>
                </a:solidFill>
                <a:latin typeface="Arial"/>
              </a:rPr>
              <a:t>Для правки текста заглавия щёлкните мышью</a:t>
            </a:r>
          </a:p>
        </p:txBody>
      </p:sp>
      <p:sp>
        <p:nvSpPr>
          <p:cNvPr id="128" name="PlaceHolder 3"/>
          <p:cNvSpPr>
            <a:spLocks noGrp="1"/>
          </p:cNvSpPr>
          <p:nvPr>
            <p:ph type="body"/>
          </p:nvPr>
        </p:nvSpPr>
        <p:spPr>
          <a:xfrm>
            <a:off x="1218960" y="3209400"/>
            <a:ext cx="21944880" cy="7954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1800" b="0" strike="noStrike" spc="-1">
                <a:solidFill>
                  <a:srgbClr val="000000"/>
                </a:solidFill>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solidFill>
                  <a:srgbClr val="000000"/>
                </a:solidFill>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solidFill>
                  <a:srgbClr val="000000"/>
                </a:solidFill>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solidFill>
                  <a:srgbClr val="000000"/>
                </a:solidFill>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000000"/>
                </a:solidFill>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000000"/>
                </a:solidFill>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000000"/>
                </a:solidFill>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5.png"/><Relationship Id="rId7" Type="http://schemas.openxmlformats.org/officeDocument/2006/relationships/image" Target="../media/image13.png"/><Relationship Id="rId12"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Layout" Target="../slideLayouts/slideLayout39.xml"/><Relationship Id="rId6" Type="http://schemas.openxmlformats.org/officeDocument/2006/relationships/image" Target="../media/image12.png"/><Relationship Id="rId11" Type="http://schemas.openxmlformats.org/officeDocument/2006/relationships/image" Target="../media/image39.png"/><Relationship Id="rId5" Type="http://schemas.openxmlformats.org/officeDocument/2006/relationships/image" Target="../media/image27.png"/><Relationship Id="rId10" Type="http://schemas.openxmlformats.org/officeDocument/2006/relationships/image" Target="../media/image38.png"/><Relationship Id="rId4" Type="http://schemas.openxmlformats.org/officeDocument/2006/relationships/image" Target="../media/image8.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8.pn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2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openxmlformats.org/officeDocument/2006/relationships/hyperlink" Target="https://www.ncbi.nlm.nih.gov/pmc/articles/PMC3447082/" TargetMode="External"/><Relationship Id="rId13" Type="http://schemas.openxmlformats.org/officeDocument/2006/relationships/hyperlink" Target="https://pubmed.ncbi.nlm.nih.gov/19307517/" TargetMode="External"/><Relationship Id="rId3" Type="http://schemas.openxmlformats.org/officeDocument/2006/relationships/hyperlink" Target="https://earthobservatory.nasa.gov/features/UVB/uvb_radiation3.php" TargetMode="External"/><Relationship Id="rId7" Type="http://schemas.openxmlformats.org/officeDocument/2006/relationships/hyperlink" Target="https://pubmed.ncbi.nlm.nih.gov/32217340/" TargetMode="External"/><Relationship Id="rId12" Type="http://schemas.openxmlformats.org/officeDocument/2006/relationships/hyperlink" Target="https://pubmed.ncbi.nlm.nih.gov/17264183/" TargetMode="External"/><Relationship Id="rId2" Type="http://schemas.openxmlformats.org/officeDocument/2006/relationships/hyperlink" Target="https://faculty.ksu.edu.sa/sites/default/files/color_atlas_of_biochemistry_2nd_ed.pdf" TargetMode="External"/><Relationship Id="rId1" Type="http://schemas.openxmlformats.org/officeDocument/2006/relationships/slideLayout" Target="../slideLayouts/slideLayout15.xml"/><Relationship Id="rId6" Type="http://schemas.openxmlformats.org/officeDocument/2006/relationships/hyperlink" Target="https://pubmed.ncbi.nlm.nih.gov/22275473/" TargetMode="External"/><Relationship Id="rId11" Type="http://schemas.openxmlformats.org/officeDocument/2006/relationships/hyperlink" Target="https://pubmed.ncbi.nlm.nih.gov/18682515/" TargetMode="External"/><Relationship Id="rId5" Type="http://schemas.openxmlformats.org/officeDocument/2006/relationships/hyperlink" Target="https://pubmed.ncbi.nlm.nih.gov/28516265/" TargetMode="External"/><Relationship Id="rId15" Type="http://schemas.openxmlformats.org/officeDocument/2006/relationships/image" Target="../media/image8.png"/><Relationship Id="rId10" Type="http://schemas.openxmlformats.org/officeDocument/2006/relationships/hyperlink" Target="https://pubmed.ncbi.nlm.nih.gov/18635847/" TargetMode="External"/><Relationship Id="rId4" Type="http://schemas.openxmlformats.org/officeDocument/2006/relationships/hyperlink" Target="https://pubmed.ncbi.nlm.nih.gov/31548595/" TargetMode="External"/><Relationship Id="rId9" Type="http://schemas.openxmlformats.org/officeDocument/2006/relationships/hyperlink" Target="https://pubmed.ncbi.nlm.nih.gov/18541825/" TargetMode="External"/><Relationship Id="rId14" Type="http://schemas.openxmlformats.org/officeDocument/2006/relationships/hyperlink" Target="https://pubmed.ncbi.nlm.nih.gov/19797342/"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8.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5.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39.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13.png"/><Relationship Id="rId10" Type="http://schemas.openxmlformats.org/officeDocument/2006/relationships/image" Target="../media/image32.png"/><Relationship Id="rId4" Type="http://schemas.openxmlformats.org/officeDocument/2006/relationships/image" Target="../media/image12.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1.jpeg 1"/>
          <p:cNvPicPr/>
          <p:nvPr/>
        </p:nvPicPr>
        <p:blipFill>
          <a:blip r:embed="rId2"/>
          <a:srcRect l="644" t="2230" r="1483" b="2226"/>
          <a:stretch/>
        </p:blipFill>
        <p:spPr>
          <a:xfrm>
            <a:off x="-171360" y="562680"/>
            <a:ext cx="26117280" cy="14344200"/>
          </a:xfrm>
          <a:prstGeom prst="rect">
            <a:avLst/>
          </a:prstGeom>
          <a:ln w="12700">
            <a:noFill/>
          </a:ln>
        </p:spPr>
      </p:pic>
      <p:pic>
        <p:nvPicPr>
          <p:cNvPr id="172" name="image5.png" descr="image5.png"/>
          <p:cNvPicPr/>
          <p:nvPr/>
        </p:nvPicPr>
        <p:blipFill>
          <a:blip r:embed="rId3"/>
          <a:stretch/>
        </p:blipFill>
        <p:spPr>
          <a:xfrm>
            <a:off x="1429200" y="951120"/>
            <a:ext cx="3728160" cy="655920"/>
          </a:xfrm>
          <a:prstGeom prst="rect">
            <a:avLst/>
          </a:prstGeom>
          <a:ln w="12700">
            <a:noFill/>
          </a:ln>
        </p:spPr>
      </p:pic>
      <p:sp>
        <p:nvSpPr>
          <p:cNvPr id="173" name="D-Spray"/>
          <p:cNvSpPr/>
          <p:nvPr/>
        </p:nvSpPr>
        <p:spPr>
          <a:xfrm>
            <a:off x="1429200" y="4667040"/>
            <a:ext cx="13570560" cy="200232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0000"/>
              </a:lnSpc>
              <a:tabLst>
                <a:tab pos="0" algn="l"/>
              </a:tabLst>
            </a:pPr>
            <a:r>
              <a:rPr lang="fr-FR" sz="12200" b="1" strike="noStrike" cap="all" spc="-1">
                <a:solidFill>
                  <a:srgbClr val="FD7042"/>
                </a:solidFill>
                <a:latin typeface="Arial"/>
                <a:ea typeface="Arial"/>
              </a:rPr>
              <a:t>D-S</a:t>
            </a:r>
            <a:r>
              <a:rPr lang="fr-FR" sz="12200" b="1" strike="noStrike" spc="-1">
                <a:solidFill>
                  <a:srgbClr val="FD7042"/>
                </a:solidFill>
                <a:latin typeface="Arial"/>
                <a:ea typeface="Arial"/>
              </a:rPr>
              <a:t>pray 2000</a:t>
            </a:r>
            <a:endParaRPr lang="ru-RU" sz="12200" b="0" strike="noStrike" spc="-1">
              <a:latin typeface="Arial"/>
            </a:endParaRPr>
          </a:p>
        </p:txBody>
      </p:sp>
      <p:sp>
        <p:nvSpPr>
          <p:cNvPr id="174" name="Лучи здоровья"/>
          <p:cNvSpPr/>
          <p:nvPr/>
        </p:nvSpPr>
        <p:spPr>
          <a:xfrm>
            <a:off x="1429200" y="6647040"/>
            <a:ext cx="9445320" cy="12405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0000"/>
              </a:lnSpc>
              <a:tabLst>
                <a:tab pos="0" algn="l"/>
              </a:tabLst>
            </a:pPr>
            <a:r>
              <a:rPr lang="fr-FR" sz="7200" b="1" strike="noStrike" spc="-1">
                <a:solidFill>
                  <a:srgbClr val="FD7042"/>
                </a:solidFill>
                <a:latin typeface="Arial"/>
                <a:ea typeface="Arial"/>
              </a:rPr>
              <a:t>Les Rayons de santé</a:t>
            </a:r>
            <a:endParaRPr lang="ru-RU" sz="7200" b="0" strike="noStrike" spc="-1">
              <a:latin typeface="Arial"/>
            </a:endParaRPr>
          </a:p>
        </p:txBody>
      </p:sp>
      <p:sp>
        <p:nvSpPr>
          <p:cNvPr id="175" name="В 5 раз больше витамина D"/>
          <p:cNvSpPr/>
          <p:nvPr/>
        </p:nvSpPr>
        <p:spPr>
          <a:xfrm>
            <a:off x="1429200" y="8132400"/>
            <a:ext cx="10816920" cy="11304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spAutoFit/>
          </a:bodyPr>
          <a:lstStyle/>
          <a:p>
            <a:pPr>
              <a:lnSpc>
                <a:spcPct val="100000"/>
              </a:lnSpc>
              <a:tabLst>
                <a:tab pos="0" algn="l"/>
              </a:tabLst>
            </a:pPr>
            <a:r>
              <a:rPr lang="fr-FR" sz="6000" b="0" strike="noStrike" spc="-1">
                <a:solidFill>
                  <a:srgbClr val="FFFFFF"/>
                </a:solidFill>
                <a:latin typeface="Arial"/>
                <a:ea typeface="Arial"/>
              </a:rPr>
              <a:t>5 fois plus de vitamine D</a:t>
            </a:r>
            <a:r>
              <a:rPr lang="fr-FR" sz="6000" b="0" strike="noStrike" spc="-1" baseline="-25000">
                <a:solidFill>
                  <a:srgbClr val="FFFFFF"/>
                </a:solidFill>
                <a:latin typeface="Arial"/>
                <a:ea typeface="Arial"/>
              </a:rPr>
              <a:t>3</a:t>
            </a:r>
            <a:r>
              <a:rPr lang="fr-FR" sz="6000" b="0" strike="noStrike" spc="-1">
                <a:solidFill>
                  <a:srgbClr val="FFFFFF"/>
                </a:solidFill>
                <a:latin typeface="Arial"/>
                <a:ea typeface="Arial"/>
              </a:rPr>
              <a:t>*</a:t>
            </a:r>
            <a:endParaRPr lang="ru-RU" sz="6000" b="0" strike="noStrike" spc="-1">
              <a:latin typeface="Arial"/>
            </a:endParaRPr>
          </a:p>
        </p:txBody>
      </p:sp>
      <p:sp>
        <p:nvSpPr>
          <p:cNvPr id="176" name="В 5 раз больше витамина D"/>
          <p:cNvSpPr/>
          <p:nvPr/>
        </p:nvSpPr>
        <p:spPr>
          <a:xfrm>
            <a:off x="1429200" y="12756240"/>
            <a:ext cx="10816920" cy="5472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spAutoFit/>
          </a:bodyPr>
          <a:lstStyle/>
          <a:p>
            <a:pPr>
              <a:lnSpc>
                <a:spcPct val="100000"/>
              </a:lnSpc>
              <a:tabLst>
                <a:tab pos="0" algn="l"/>
              </a:tabLst>
            </a:pPr>
            <a:r>
              <a:rPr lang="fr-FR" sz="3000" b="0" strike="noStrike" spc="-1">
                <a:solidFill>
                  <a:srgbClr val="FD7042"/>
                </a:solidFill>
                <a:latin typeface="Arial"/>
                <a:ea typeface="Arial"/>
              </a:rPr>
              <a:t>* par rapport au produit D-Spray</a:t>
            </a:r>
            <a:endParaRPr lang="ru-RU" sz="3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 name="image40.png" descr="image40.png"/>
          <p:cNvPicPr/>
          <p:nvPr/>
        </p:nvPicPr>
        <p:blipFill>
          <a:blip r:embed="rId2"/>
          <a:srcRect l="7295" r="7295"/>
          <a:stretch/>
        </p:blipFill>
        <p:spPr>
          <a:xfrm>
            <a:off x="1573560" y="8628840"/>
            <a:ext cx="1244520" cy="1399680"/>
          </a:xfrm>
          <a:prstGeom prst="rect">
            <a:avLst/>
          </a:prstGeom>
          <a:ln w="12700">
            <a:noFill/>
          </a:ln>
        </p:spPr>
      </p:pic>
      <p:sp>
        <p:nvSpPr>
          <p:cNvPr id="314" name="Кружок"/>
          <p:cNvSpPr/>
          <p:nvPr/>
        </p:nvSpPr>
        <p:spPr>
          <a:xfrm>
            <a:off x="1418760" y="8526240"/>
            <a:ext cx="1554120" cy="1554120"/>
          </a:xfrm>
          <a:prstGeom prst="ellipse">
            <a:avLst/>
          </a:prstGeom>
          <a:noFill/>
          <a:ln w="38100">
            <a:solidFill>
              <a:srgbClr val="FDF098"/>
            </a:solidFill>
            <a:round/>
          </a:ln>
        </p:spPr>
        <p:style>
          <a:lnRef idx="0">
            <a:scrgbClr r="0" g="0" b="0"/>
          </a:lnRef>
          <a:fillRef idx="0">
            <a:scrgbClr r="0" g="0" b="0"/>
          </a:fillRef>
          <a:effectRef idx="0">
            <a:scrgbClr r="0" g="0" b="0"/>
          </a:effectRef>
          <a:fontRef idx="minor"/>
        </p:style>
      </p:sp>
      <p:pic>
        <p:nvPicPr>
          <p:cNvPr id="315" name="image41.png" descr="image41.png"/>
          <p:cNvPicPr/>
          <p:nvPr/>
        </p:nvPicPr>
        <p:blipFill>
          <a:blip r:embed="rId3"/>
          <a:stretch/>
        </p:blipFill>
        <p:spPr>
          <a:xfrm>
            <a:off x="-785160" y="7197120"/>
            <a:ext cx="24893640" cy="583560"/>
          </a:xfrm>
          <a:prstGeom prst="rect">
            <a:avLst/>
          </a:prstGeom>
          <a:ln w="12700">
            <a:noFill/>
          </a:ln>
        </p:spPr>
      </p:pic>
      <p:pic>
        <p:nvPicPr>
          <p:cNvPr id="316" name="image7.png" descr="image7.png"/>
          <p:cNvPicPr/>
          <p:nvPr/>
        </p:nvPicPr>
        <p:blipFill>
          <a:blip r:embed="rId4"/>
          <a:stretch/>
        </p:blipFill>
        <p:spPr>
          <a:xfrm>
            <a:off x="1537560" y="12793680"/>
            <a:ext cx="1773720" cy="311040"/>
          </a:xfrm>
          <a:prstGeom prst="rect">
            <a:avLst/>
          </a:prstGeom>
          <a:ln w="12700">
            <a:noFill/>
          </a:ln>
        </p:spPr>
      </p:pic>
      <p:sp>
        <p:nvSpPr>
          <p:cNvPr id="317" name="D-Spray"/>
          <p:cNvSpPr/>
          <p:nvPr/>
        </p:nvSpPr>
        <p:spPr>
          <a:xfrm>
            <a:off x="22411440" y="12786120"/>
            <a:ext cx="1120680" cy="41760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gn="r">
              <a:lnSpc>
                <a:spcPct val="90000"/>
              </a:lnSpc>
              <a:tabLst>
                <a:tab pos="0" algn="l"/>
              </a:tabLst>
            </a:pPr>
            <a:r>
              <a:rPr lang="ru-RU" sz="2000" b="1" strike="noStrike" spc="-1">
                <a:solidFill>
                  <a:srgbClr val="2D2D2E"/>
                </a:solidFill>
                <a:latin typeface="Arial"/>
                <a:ea typeface="Arial"/>
              </a:rPr>
              <a:t>D-Spray</a:t>
            </a:r>
            <a:endParaRPr lang="ru-RU" sz="2000" b="0" strike="noStrike" spc="-1">
              <a:latin typeface="Arial"/>
            </a:endParaRPr>
          </a:p>
        </p:txBody>
      </p:sp>
      <p:pic>
        <p:nvPicPr>
          <p:cNvPr id="318" name="image12.png" descr="image12.png"/>
          <p:cNvPicPr/>
          <p:nvPr/>
        </p:nvPicPr>
        <p:blipFill>
          <a:blip r:embed="rId5"/>
          <a:stretch/>
        </p:blipFill>
        <p:spPr>
          <a:xfrm>
            <a:off x="23622480" y="-11771280"/>
            <a:ext cx="19628640" cy="13714920"/>
          </a:xfrm>
          <a:prstGeom prst="rect">
            <a:avLst/>
          </a:prstGeom>
          <a:ln w="12700">
            <a:noFill/>
          </a:ln>
        </p:spPr>
      </p:pic>
      <p:sp>
        <p:nvSpPr>
          <p:cNvPr id="319" name="Часто люди не замечают  симптомы дефицита витамина D"/>
          <p:cNvSpPr/>
          <p:nvPr/>
        </p:nvSpPr>
        <p:spPr>
          <a:xfrm>
            <a:off x="1304280" y="707040"/>
            <a:ext cx="22170600" cy="274824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0000"/>
              </a:lnSpc>
              <a:tabLst>
                <a:tab pos="0" algn="l"/>
              </a:tabLst>
            </a:pPr>
            <a:r>
              <a:rPr lang="en-GB" sz="8000" b="1" strike="noStrike" spc="-1">
                <a:solidFill>
                  <a:srgbClr val="FFFFFF"/>
                </a:solidFill>
                <a:latin typeface="Arial"/>
                <a:ea typeface="Arial"/>
              </a:rPr>
              <a:t>Les gens ne remarquent pas souvent les </a:t>
            </a:r>
            <a:r>
              <a:rPr lang="en-GB" sz="8000" b="1" strike="noStrike" spc="-1">
                <a:solidFill>
                  <a:srgbClr val="FFFF00"/>
                </a:solidFill>
                <a:latin typeface="Arial"/>
                <a:ea typeface="Arial"/>
              </a:rPr>
              <a:t>symptômes d’une carence </a:t>
            </a:r>
            <a:r>
              <a:rPr lang="en-GB" sz="8000" b="1" strike="noStrike" spc="-1">
                <a:solidFill>
                  <a:srgbClr val="FFFFFF"/>
                </a:solidFill>
                <a:latin typeface="Arial"/>
                <a:ea typeface="Arial"/>
              </a:rPr>
              <a:t>en vitamine D</a:t>
            </a:r>
            <a:r>
              <a:rPr lang="en-US" sz="8000" b="1" strike="noStrike" spc="-1" baseline="-25000">
                <a:solidFill>
                  <a:srgbClr val="FFFFFF"/>
                </a:solidFill>
                <a:latin typeface="Arial"/>
                <a:ea typeface="Arial"/>
              </a:rPr>
              <a:t>3</a:t>
            </a:r>
            <a:r>
              <a:rPr lang="en-US" sz="8000" b="1" strike="noStrike" spc="-1">
                <a:solidFill>
                  <a:srgbClr val="FFFFFF"/>
                </a:solidFill>
                <a:latin typeface="Arial"/>
                <a:ea typeface="Arial"/>
              </a:rPr>
              <a:t> </a:t>
            </a:r>
            <a:endParaRPr lang="ru-RU" sz="8000" b="0" strike="noStrike" spc="-1">
              <a:latin typeface="Arial"/>
            </a:endParaRPr>
          </a:p>
        </p:txBody>
      </p:sp>
      <p:grpSp>
        <p:nvGrpSpPr>
          <p:cNvPr id="320" name="Сгруппировать"/>
          <p:cNvGrpSpPr/>
          <p:nvPr/>
        </p:nvGrpSpPr>
        <p:grpSpPr>
          <a:xfrm>
            <a:off x="23724360" y="-2041920"/>
            <a:ext cx="3853440" cy="4946040"/>
            <a:chOff x="23724360" y="-2041920"/>
            <a:chExt cx="3853440" cy="4946040"/>
          </a:xfrm>
        </p:grpSpPr>
        <p:pic>
          <p:nvPicPr>
            <p:cNvPr id="321" name="image13.png" descr="image13.png"/>
            <p:cNvPicPr/>
            <p:nvPr/>
          </p:nvPicPr>
          <p:blipFill>
            <a:blip r:embed="rId6"/>
            <a:stretch/>
          </p:blipFill>
          <p:spPr>
            <a:xfrm>
              <a:off x="26060760" y="-1580400"/>
              <a:ext cx="1517040" cy="4484520"/>
            </a:xfrm>
            <a:prstGeom prst="rect">
              <a:avLst/>
            </a:prstGeom>
            <a:ln w="12700">
              <a:noFill/>
            </a:ln>
          </p:spPr>
        </p:pic>
        <p:pic>
          <p:nvPicPr>
            <p:cNvPr id="322" name="image14.png" descr="image14.png"/>
            <p:cNvPicPr/>
            <p:nvPr/>
          </p:nvPicPr>
          <p:blipFill>
            <a:blip r:embed="rId7">
              <a:alphaModFix amt="76000"/>
            </a:blip>
            <a:stretch/>
          </p:blipFill>
          <p:spPr>
            <a:xfrm flipH="1">
              <a:off x="23724360" y="-2041920"/>
              <a:ext cx="2631240" cy="1838160"/>
            </a:xfrm>
            <a:prstGeom prst="rect">
              <a:avLst/>
            </a:prstGeom>
            <a:ln w="12700">
              <a:noFill/>
            </a:ln>
          </p:spPr>
        </p:pic>
      </p:grpSp>
      <p:sp>
        <p:nvSpPr>
          <p:cNvPr id="323" name="О гиповитаминозе могут косвенно сообщать некоторые признаки.…"/>
          <p:cNvSpPr/>
          <p:nvPr/>
        </p:nvSpPr>
        <p:spPr>
          <a:xfrm>
            <a:off x="1323000" y="4083480"/>
            <a:ext cx="20256840" cy="145944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20000"/>
              </a:lnSpc>
              <a:tabLst>
                <a:tab pos="0" algn="l"/>
              </a:tabLst>
            </a:pPr>
            <a:r>
              <a:rPr lang="fr-FR" sz="3600" b="0" strike="noStrike" spc="-111">
                <a:solidFill>
                  <a:srgbClr val="FFFFFF"/>
                </a:solidFill>
                <a:latin typeface="Arial"/>
                <a:ea typeface="Arial"/>
              </a:rPr>
              <a:t>L'hypovitaminose peut être indirectement révélée par certains signes.</a:t>
            </a:r>
            <a:r>
              <a:rPr lang="en-GB" sz="3600" b="0" strike="noStrike" spc="-111">
                <a:solidFill>
                  <a:srgbClr val="FFFFFF"/>
                </a:solidFill>
                <a:latin typeface="Arial"/>
                <a:ea typeface="Arial"/>
              </a:rPr>
              <a:t>.</a:t>
            </a:r>
            <a:endParaRPr lang="ru-RU" sz="3600" b="0" strike="noStrike" spc="-1">
              <a:latin typeface="Arial"/>
            </a:endParaRPr>
          </a:p>
          <a:p>
            <a:pPr>
              <a:lnSpc>
                <a:spcPct val="120000"/>
              </a:lnSpc>
              <a:tabLst>
                <a:tab pos="0" algn="l"/>
              </a:tabLst>
            </a:pPr>
            <a:r>
              <a:rPr lang="en-GB" sz="3600" b="0" strike="noStrike" spc="-111">
                <a:solidFill>
                  <a:srgbClr val="FFFFFF"/>
                </a:solidFill>
                <a:latin typeface="Arial"/>
                <a:ea typeface="Arial"/>
              </a:rPr>
              <a:t>Parmi eux peuvent être:</a:t>
            </a:r>
            <a:endParaRPr lang="ru-RU" sz="3600" b="0" strike="noStrike" spc="-1">
              <a:latin typeface="Arial"/>
            </a:endParaRPr>
          </a:p>
        </p:txBody>
      </p:sp>
      <p:sp>
        <p:nvSpPr>
          <p:cNvPr id="324" name="Хрупкость костей, боли в спине и суставах"/>
          <p:cNvSpPr/>
          <p:nvPr/>
        </p:nvSpPr>
        <p:spPr>
          <a:xfrm>
            <a:off x="1335600" y="10393200"/>
            <a:ext cx="3781800" cy="18417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20000"/>
              </a:lnSpc>
              <a:tabLst>
                <a:tab pos="0" algn="l"/>
              </a:tabLst>
            </a:pPr>
            <a:r>
              <a:rPr lang="fr-FR" sz="3100" b="0" strike="noStrike" spc="-97">
                <a:solidFill>
                  <a:srgbClr val="FFFFFF"/>
                </a:solidFill>
                <a:latin typeface="Arial"/>
                <a:ea typeface="Arial"/>
              </a:rPr>
              <a:t>Fragilité des os, douleurs dorsales et articulaires</a:t>
            </a:r>
            <a:endParaRPr lang="ru-RU" sz="3100" b="0" strike="noStrike" spc="-1">
              <a:latin typeface="Arial"/>
            </a:endParaRPr>
          </a:p>
        </p:txBody>
      </p:sp>
      <p:sp>
        <p:nvSpPr>
          <p:cNvPr id="325" name="Изменения настроения — апатия"/>
          <p:cNvSpPr/>
          <p:nvPr/>
        </p:nvSpPr>
        <p:spPr>
          <a:xfrm>
            <a:off x="20506320" y="10425240"/>
            <a:ext cx="2934000" cy="167112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8000"/>
              </a:lnSpc>
              <a:tabLst>
                <a:tab pos="0" algn="l"/>
              </a:tabLst>
            </a:pPr>
            <a:r>
              <a:rPr lang="en-GB" sz="3100" b="0" strike="noStrike" spc="-103">
                <a:solidFill>
                  <a:srgbClr val="FFFFFF"/>
                </a:solidFill>
                <a:latin typeface="Arial"/>
                <a:ea typeface="Arial"/>
              </a:rPr>
              <a:t>Changements d'humeur, apathie</a:t>
            </a:r>
            <a:endParaRPr lang="ru-RU" sz="3100" b="0" strike="noStrike" spc="-1">
              <a:latin typeface="Arial"/>
            </a:endParaRPr>
          </a:p>
        </p:txBody>
      </p:sp>
      <p:sp>
        <p:nvSpPr>
          <p:cNvPr id="326" name="Снижение выносливости"/>
          <p:cNvSpPr/>
          <p:nvPr/>
        </p:nvSpPr>
        <p:spPr>
          <a:xfrm>
            <a:off x="8973360" y="10433520"/>
            <a:ext cx="3317400" cy="11613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8000"/>
              </a:lnSpc>
              <a:tabLst>
                <a:tab pos="0" algn="l"/>
              </a:tabLst>
            </a:pPr>
            <a:r>
              <a:rPr lang="en-GB" sz="3100" b="0" strike="noStrike" spc="-1">
                <a:solidFill>
                  <a:srgbClr val="FFFFFF"/>
                </a:solidFill>
                <a:latin typeface="Arial"/>
                <a:ea typeface="Arial"/>
              </a:rPr>
              <a:t>Endurance réduite</a:t>
            </a:r>
            <a:endParaRPr lang="ru-RU" sz="3100" b="0" strike="noStrike" spc="-1">
              <a:latin typeface="Arial"/>
            </a:endParaRPr>
          </a:p>
        </p:txBody>
      </p:sp>
      <p:sp>
        <p:nvSpPr>
          <p:cNvPr id="327" name="Мышечная слабость"/>
          <p:cNvSpPr/>
          <p:nvPr/>
        </p:nvSpPr>
        <p:spPr>
          <a:xfrm>
            <a:off x="5173200" y="10433520"/>
            <a:ext cx="2447640" cy="11613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8000"/>
              </a:lnSpc>
              <a:tabLst>
                <a:tab pos="0" algn="l"/>
              </a:tabLst>
            </a:pPr>
            <a:r>
              <a:rPr lang="en-GB" sz="3100" b="0" strike="noStrike" spc="-103">
                <a:solidFill>
                  <a:srgbClr val="FFFFFF"/>
                </a:solidFill>
                <a:latin typeface="Arial"/>
                <a:ea typeface="Arial"/>
              </a:rPr>
              <a:t>Faiblesse musculaire</a:t>
            </a:r>
            <a:endParaRPr lang="ru-RU" sz="3100" b="0" strike="noStrike" spc="-1">
              <a:latin typeface="Arial"/>
            </a:endParaRPr>
          </a:p>
        </p:txBody>
      </p:sp>
      <p:sp>
        <p:nvSpPr>
          <p:cNvPr id="328" name="Частые респираторные инфекции"/>
          <p:cNvSpPr/>
          <p:nvPr/>
        </p:nvSpPr>
        <p:spPr>
          <a:xfrm>
            <a:off x="12858480" y="10425240"/>
            <a:ext cx="3130560" cy="167112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8000"/>
              </a:lnSpc>
              <a:tabLst>
                <a:tab pos="0" algn="l"/>
              </a:tabLst>
            </a:pPr>
            <a:r>
              <a:rPr lang="en-GB" sz="3100" b="0" strike="noStrike" spc="-1">
                <a:solidFill>
                  <a:srgbClr val="FFFFFF"/>
                </a:solidFill>
                <a:latin typeface="Arial"/>
                <a:ea typeface="Arial"/>
              </a:rPr>
              <a:t>Infections respiratoires fréquentes</a:t>
            </a:r>
            <a:endParaRPr lang="ru-RU" sz="3100" b="0" strike="noStrike" spc="-1">
              <a:latin typeface="Arial"/>
            </a:endParaRPr>
          </a:p>
        </p:txBody>
      </p:sp>
      <p:sp>
        <p:nvSpPr>
          <p:cNvPr id="329" name="Обострение кожных заболеваний"/>
          <p:cNvSpPr/>
          <p:nvPr/>
        </p:nvSpPr>
        <p:spPr>
          <a:xfrm>
            <a:off x="16682400" y="10425240"/>
            <a:ext cx="3130560" cy="167112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8000"/>
              </a:lnSpc>
              <a:tabLst>
                <a:tab pos="0" algn="l"/>
              </a:tabLst>
            </a:pPr>
            <a:r>
              <a:rPr lang="en-GB" sz="3100" b="0" strike="noStrike" spc="-1">
                <a:solidFill>
                  <a:srgbClr val="FFFFFF"/>
                </a:solidFill>
                <a:latin typeface="Arial"/>
                <a:ea typeface="Arial"/>
              </a:rPr>
              <a:t>Exacerbation des maladies de la peau</a:t>
            </a:r>
            <a:endParaRPr lang="ru-RU" sz="3100" b="0" strike="noStrike" spc="-1">
              <a:latin typeface="Arial"/>
            </a:endParaRPr>
          </a:p>
        </p:txBody>
      </p:sp>
      <p:grpSp>
        <p:nvGrpSpPr>
          <p:cNvPr id="330" name="Сгруппировать"/>
          <p:cNvGrpSpPr/>
          <p:nvPr/>
        </p:nvGrpSpPr>
        <p:grpSpPr>
          <a:xfrm>
            <a:off x="2040120" y="7380360"/>
            <a:ext cx="311040" cy="1150560"/>
            <a:chOff x="2040120" y="7380360"/>
            <a:chExt cx="311040" cy="1150560"/>
          </a:xfrm>
        </p:grpSpPr>
        <p:sp>
          <p:nvSpPr>
            <p:cNvPr id="331" name="Кружок"/>
            <p:cNvSpPr/>
            <p:nvPr/>
          </p:nvSpPr>
          <p:spPr>
            <a:xfrm rot="16200000">
              <a:off x="2040120" y="7380360"/>
              <a:ext cx="311040" cy="311040"/>
            </a:xfrm>
            <a:prstGeom prst="ellipse">
              <a:avLst/>
            </a:prstGeom>
            <a:solidFill>
              <a:srgbClr val="FAF0A3"/>
            </a:solidFill>
            <a:ln w="12700">
              <a:noFill/>
            </a:ln>
          </p:spPr>
          <p:style>
            <a:lnRef idx="0">
              <a:scrgbClr r="0" g="0" b="0"/>
            </a:lnRef>
            <a:fillRef idx="0">
              <a:scrgbClr r="0" g="0" b="0"/>
            </a:fillRef>
            <a:effectRef idx="0">
              <a:scrgbClr r="0" g="0" b="0"/>
            </a:effectRef>
            <a:fontRef idx="minor"/>
          </p:style>
        </p:sp>
        <p:sp>
          <p:nvSpPr>
            <p:cNvPr id="332" name="Линия"/>
            <p:cNvSpPr/>
            <p:nvPr/>
          </p:nvSpPr>
          <p:spPr>
            <a:xfrm flipV="1">
              <a:off x="2196000" y="7582680"/>
              <a:ext cx="360" cy="948240"/>
            </a:xfrm>
            <a:prstGeom prst="line">
              <a:avLst/>
            </a:prstGeom>
            <a:ln w="38100">
              <a:solidFill>
                <a:srgbClr val="FDF098"/>
              </a:solidFill>
              <a:round/>
            </a:ln>
          </p:spPr>
          <p:style>
            <a:lnRef idx="0">
              <a:scrgbClr r="0" g="0" b="0"/>
            </a:lnRef>
            <a:fillRef idx="0">
              <a:scrgbClr r="0" g="0" b="0"/>
            </a:fillRef>
            <a:effectRef idx="0">
              <a:scrgbClr r="0" g="0" b="0"/>
            </a:effectRef>
            <a:fontRef idx="minor"/>
          </p:style>
        </p:sp>
      </p:grpSp>
      <p:grpSp>
        <p:nvGrpSpPr>
          <p:cNvPr id="333" name="Сгруппировать"/>
          <p:cNvGrpSpPr/>
          <p:nvPr/>
        </p:nvGrpSpPr>
        <p:grpSpPr>
          <a:xfrm>
            <a:off x="5891400" y="7380360"/>
            <a:ext cx="311040" cy="1150560"/>
            <a:chOff x="5891400" y="7380360"/>
            <a:chExt cx="311040" cy="1150560"/>
          </a:xfrm>
        </p:grpSpPr>
        <p:sp>
          <p:nvSpPr>
            <p:cNvPr id="334" name="Кружок"/>
            <p:cNvSpPr/>
            <p:nvPr/>
          </p:nvSpPr>
          <p:spPr>
            <a:xfrm rot="16200000">
              <a:off x="5891400" y="7380360"/>
              <a:ext cx="311040" cy="311040"/>
            </a:xfrm>
            <a:prstGeom prst="ellipse">
              <a:avLst/>
            </a:prstGeom>
            <a:solidFill>
              <a:srgbClr val="FAF0A3"/>
            </a:solidFill>
            <a:ln w="12700">
              <a:noFill/>
            </a:ln>
          </p:spPr>
          <p:style>
            <a:lnRef idx="0">
              <a:scrgbClr r="0" g="0" b="0"/>
            </a:lnRef>
            <a:fillRef idx="0">
              <a:scrgbClr r="0" g="0" b="0"/>
            </a:fillRef>
            <a:effectRef idx="0">
              <a:scrgbClr r="0" g="0" b="0"/>
            </a:effectRef>
            <a:fontRef idx="minor"/>
          </p:style>
        </p:sp>
        <p:sp>
          <p:nvSpPr>
            <p:cNvPr id="335" name="Линия"/>
            <p:cNvSpPr/>
            <p:nvPr/>
          </p:nvSpPr>
          <p:spPr>
            <a:xfrm flipV="1">
              <a:off x="6047280" y="7582680"/>
              <a:ext cx="360" cy="948240"/>
            </a:xfrm>
            <a:prstGeom prst="line">
              <a:avLst/>
            </a:prstGeom>
            <a:ln w="38100">
              <a:solidFill>
                <a:srgbClr val="FDF098"/>
              </a:solidFill>
              <a:round/>
            </a:ln>
          </p:spPr>
          <p:style>
            <a:lnRef idx="0">
              <a:scrgbClr r="0" g="0" b="0"/>
            </a:lnRef>
            <a:fillRef idx="0">
              <a:scrgbClr r="0" g="0" b="0"/>
            </a:fillRef>
            <a:effectRef idx="0">
              <a:scrgbClr r="0" g="0" b="0"/>
            </a:effectRef>
            <a:fontRef idx="minor"/>
          </p:style>
        </p:sp>
      </p:grpSp>
      <p:grpSp>
        <p:nvGrpSpPr>
          <p:cNvPr id="336" name="Сгруппировать"/>
          <p:cNvGrpSpPr/>
          <p:nvPr/>
        </p:nvGrpSpPr>
        <p:grpSpPr>
          <a:xfrm>
            <a:off x="9704520" y="7380360"/>
            <a:ext cx="311040" cy="1150560"/>
            <a:chOff x="9704520" y="7380360"/>
            <a:chExt cx="311040" cy="1150560"/>
          </a:xfrm>
        </p:grpSpPr>
        <p:sp>
          <p:nvSpPr>
            <p:cNvPr id="337" name="Кружок"/>
            <p:cNvSpPr/>
            <p:nvPr/>
          </p:nvSpPr>
          <p:spPr>
            <a:xfrm rot="16200000">
              <a:off x="9704520" y="7380360"/>
              <a:ext cx="311040" cy="311040"/>
            </a:xfrm>
            <a:prstGeom prst="ellipse">
              <a:avLst/>
            </a:prstGeom>
            <a:solidFill>
              <a:srgbClr val="FAF0A3"/>
            </a:solidFill>
            <a:ln w="12700">
              <a:noFill/>
            </a:ln>
          </p:spPr>
          <p:style>
            <a:lnRef idx="0">
              <a:scrgbClr r="0" g="0" b="0"/>
            </a:lnRef>
            <a:fillRef idx="0">
              <a:scrgbClr r="0" g="0" b="0"/>
            </a:fillRef>
            <a:effectRef idx="0">
              <a:scrgbClr r="0" g="0" b="0"/>
            </a:effectRef>
            <a:fontRef idx="minor"/>
          </p:style>
        </p:sp>
        <p:sp>
          <p:nvSpPr>
            <p:cNvPr id="338" name="Линия"/>
            <p:cNvSpPr/>
            <p:nvPr/>
          </p:nvSpPr>
          <p:spPr>
            <a:xfrm flipV="1">
              <a:off x="9860400" y="7582680"/>
              <a:ext cx="360" cy="948240"/>
            </a:xfrm>
            <a:prstGeom prst="line">
              <a:avLst/>
            </a:prstGeom>
            <a:ln w="38100">
              <a:solidFill>
                <a:srgbClr val="FDF098"/>
              </a:solidFill>
              <a:round/>
            </a:ln>
          </p:spPr>
          <p:style>
            <a:lnRef idx="0">
              <a:scrgbClr r="0" g="0" b="0"/>
            </a:lnRef>
            <a:fillRef idx="0">
              <a:scrgbClr r="0" g="0" b="0"/>
            </a:fillRef>
            <a:effectRef idx="0">
              <a:scrgbClr r="0" g="0" b="0"/>
            </a:effectRef>
            <a:fontRef idx="minor"/>
          </p:style>
        </p:sp>
      </p:grpSp>
      <p:grpSp>
        <p:nvGrpSpPr>
          <p:cNvPr id="339" name="Сгруппировать"/>
          <p:cNvGrpSpPr/>
          <p:nvPr/>
        </p:nvGrpSpPr>
        <p:grpSpPr>
          <a:xfrm>
            <a:off x="13530240" y="7380360"/>
            <a:ext cx="311040" cy="1150560"/>
            <a:chOff x="13530240" y="7380360"/>
            <a:chExt cx="311040" cy="1150560"/>
          </a:xfrm>
        </p:grpSpPr>
        <p:sp>
          <p:nvSpPr>
            <p:cNvPr id="340" name="Кружок"/>
            <p:cNvSpPr/>
            <p:nvPr/>
          </p:nvSpPr>
          <p:spPr>
            <a:xfrm rot="16200000">
              <a:off x="13530240" y="7380360"/>
              <a:ext cx="311040" cy="311040"/>
            </a:xfrm>
            <a:prstGeom prst="ellipse">
              <a:avLst/>
            </a:prstGeom>
            <a:solidFill>
              <a:srgbClr val="FAF0A3"/>
            </a:solidFill>
            <a:ln w="12700">
              <a:noFill/>
            </a:ln>
          </p:spPr>
          <p:style>
            <a:lnRef idx="0">
              <a:scrgbClr r="0" g="0" b="0"/>
            </a:lnRef>
            <a:fillRef idx="0">
              <a:scrgbClr r="0" g="0" b="0"/>
            </a:fillRef>
            <a:effectRef idx="0">
              <a:scrgbClr r="0" g="0" b="0"/>
            </a:effectRef>
            <a:fontRef idx="minor"/>
          </p:style>
        </p:sp>
        <p:sp>
          <p:nvSpPr>
            <p:cNvPr id="341" name="Линия"/>
            <p:cNvSpPr/>
            <p:nvPr/>
          </p:nvSpPr>
          <p:spPr>
            <a:xfrm flipV="1">
              <a:off x="13685760" y="7582680"/>
              <a:ext cx="360" cy="948240"/>
            </a:xfrm>
            <a:prstGeom prst="line">
              <a:avLst/>
            </a:prstGeom>
            <a:ln w="38100">
              <a:solidFill>
                <a:srgbClr val="FDF098"/>
              </a:solidFill>
              <a:round/>
            </a:ln>
          </p:spPr>
          <p:style>
            <a:lnRef idx="0">
              <a:scrgbClr r="0" g="0" b="0"/>
            </a:lnRef>
            <a:fillRef idx="0">
              <a:scrgbClr r="0" g="0" b="0"/>
            </a:fillRef>
            <a:effectRef idx="0">
              <a:scrgbClr r="0" g="0" b="0"/>
            </a:effectRef>
            <a:fontRef idx="minor"/>
          </p:style>
        </p:sp>
      </p:grpSp>
      <p:grpSp>
        <p:nvGrpSpPr>
          <p:cNvPr id="342" name="Сгруппировать"/>
          <p:cNvGrpSpPr/>
          <p:nvPr/>
        </p:nvGrpSpPr>
        <p:grpSpPr>
          <a:xfrm>
            <a:off x="17406720" y="7380360"/>
            <a:ext cx="311040" cy="1150560"/>
            <a:chOff x="17406720" y="7380360"/>
            <a:chExt cx="311040" cy="1150560"/>
          </a:xfrm>
        </p:grpSpPr>
        <p:sp>
          <p:nvSpPr>
            <p:cNvPr id="343" name="Кружок"/>
            <p:cNvSpPr/>
            <p:nvPr/>
          </p:nvSpPr>
          <p:spPr>
            <a:xfrm rot="16200000">
              <a:off x="17406720" y="7380360"/>
              <a:ext cx="311040" cy="311040"/>
            </a:xfrm>
            <a:prstGeom prst="ellipse">
              <a:avLst/>
            </a:prstGeom>
            <a:solidFill>
              <a:srgbClr val="FAF0A3"/>
            </a:solidFill>
            <a:ln w="12700">
              <a:noFill/>
            </a:ln>
          </p:spPr>
          <p:style>
            <a:lnRef idx="0">
              <a:scrgbClr r="0" g="0" b="0"/>
            </a:lnRef>
            <a:fillRef idx="0">
              <a:scrgbClr r="0" g="0" b="0"/>
            </a:fillRef>
            <a:effectRef idx="0">
              <a:scrgbClr r="0" g="0" b="0"/>
            </a:effectRef>
            <a:fontRef idx="minor"/>
          </p:style>
        </p:sp>
        <p:sp>
          <p:nvSpPr>
            <p:cNvPr id="344" name="Линия"/>
            <p:cNvSpPr/>
            <p:nvPr/>
          </p:nvSpPr>
          <p:spPr>
            <a:xfrm flipV="1">
              <a:off x="17562600" y="7582680"/>
              <a:ext cx="360" cy="948240"/>
            </a:xfrm>
            <a:prstGeom prst="line">
              <a:avLst/>
            </a:prstGeom>
            <a:ln w="38100">
              <a:solidFill>
                <a:srgbClr val="FDF098"/>
              </a:solidFill>
              <a:round/>
            </a:ln>
          </p:spPr>
          <p:style>
            <a:lnRef idx="0">
              <a:scrgbClr r="0" g="0" b="0"/>
            </a:lnRef>
            <a:fillRef idx="0">
              <a:scrgbClr r="0" g="0" b="0"/>
            </a:fillRef>
            <a:effectRef idx="0">
              <a:scrgbClr r="0" g="0" b="0"/>
            </a:effectRef>
            <a:fontRef idx="minor"/>
          </p:style>
        </p:sp>
      </p:grpSp>
      <p:grpSp>
        <p:nvGrpSpPr>
          <p:cNvPr id="345" name="Сгруппировать"/>
          <p:cNvGrpSpPr/>
          <p:nvPr/>
        </p:nvGrpSpPr>
        <p:grpSpPr>
          <a:xfrm>
            <a:off x="21207240" y="7380360"/>
            <a:ext cx="311040" cy="1150560"/>
            <a:chOff x="21207240" y="7380360"/>
            <a:chExt cx="311040" cy="1150560"/>
          </a:xfrm>
        </p:grpSpPr>
        <p:sp>
          <p:nvSpPr>
            <p:cNvPr id="346" name="Кружок"/>
            <p:cNvSpPr/>
            <p:nvPr/>
          </p:nvSpPr>
          <p:spPr>
            <a:xfrm rot="16200000">
              <a:off x="21207240" y="7380360"/>
              <a:ext cx="311040" cy="311040"/>
            </a:xfrm>
            <a:prstGeom prst="ellipse">
              <a:avLst/>
            </a:prstGeom>
            <a:solidFill>
              <a:srgbClr val="FAF0A3"/>
            </a:solidFill>
            <a:ln w="12700">
              <a:noFill/>
            </a:ln>
          </p:spPr>
          <p:style>
            <a:lnRef idx="0">
              <a:scrgbClr r="0" g="0" b="0"/>
            </a:lnRef>
            <a:fillRef idx="0">
              <a:scrgbClr r="0" g="0" b="0"/>
            </a:fillRef>
            <a:effectRef idx="0">
              <a:scrgbClr r="0" g="0" b="0"/>
            </a:effectRef>
            <a:fontRef idx="minor"/>
          </p:style>
        </p:sp>
        <p:sp>
          <p:nvSpPr>
            <p:cNvPr id="347" name="Линия"/>
            <p:cNvSpPr/>
            <p:nvPr/>
          </p:nvSpPr>
          <p:spPr>
            <a:xfrm flipV="1">
              <a:off x="21363120" y="7582680"/>
              <a:ext cx="360" cy="948240"/>
            </a:xfrm>
            <a:prstGeom prst="line">
              <a:avLst/>
            </a:prstGeom>
            <a:ln w="38100">
              <a:solidFill>
                <a:srgbClr val="FDF098"/>
              </a:solidFill>
              <a:round/>
            </a:ln>
          </p:spPr>
          <p:style>
            <a:lnRef idx="0">
              <a:scrgbClr r="0" g="0" b="0"/>
            </a:lnRef>
            <a:fillRef idx="0">
              <a:scrgbClr r="0" g="0" b="0"/>
            </a:fillRef>
            <a:effectRef idx="0">
              <a:scrgbClr r="0" g="0" b="0"/>
            </a:effectRef>
            <a:fontRef idx="minor"/>
          </p:style>
        </p:sp>
      </p:grpSp>
      <p:pic>
        <p:nvPicPr>
          <p:cNvPr id="348" name="image41.png" descr="image41.png"/>
          <p:cNvPicPr/>
          <p:nvPr/>
        </p:nvPicPr>
        <p:blipFill>
          <a:blip r:embed="rId3"/>
          <a:stretch/>
        </p:blipFill>
        <p:spPr>
          <a:xfrm>
            <a:off x="22205880" y="7197120"/>
            <a:ext cx="24893640" cy="583560"/>
          </a:xfrm>
          <a:prstGeom prst="rect">
            <a:avLst/>
          </a:prstGeom>
          <a:ln w="12700">
            <a:noFill/>
          </a:ln>
        </p:spPr>
      </p:pic>
      <p:grpSp>
        <p:nvGrpSpPr>
          <p:cNvPr id="349" name="Сгруппировать"/>
          <p:cNvGrpSpPr/>
          <p:nvPr/>
        </p:nvGrpSpPr>
        <p:grpSpPr>
          <a:xfrm>
            <a:off x="-785160" y="6875280"/>
            <a:ext cx="49408920" cy="583560"/>
            <a:chOff x="-785160" y="6875280"/>
            <a:chExt cx="49408920" cy="583560"/>
          </a:xfrm>
        </p:grpSpPr>
        <p:pic>
          <p:nvPicPr>
            <p:cNvPr id="350" name="image41.png" descr="image41.png"/>
            <p:cNvPicPr/>
            <p:nvPr/>
          </p:nvPicPr>
          <p:blipFill>
            <a:blip r:embed="rId3">
              <a:alphaModFix amt="47000"/>
            </a:blip>
            <a:stretch/>
          </p:blipFill>
          <p:spPr>
            <a:xfrm>
              <a:off x="-785160" y="6875280"/>
              <a:ext cx="24893640" cy="583560"/>
            </a:xfrm>
            <a:prstGeom prst="rect">
              <a:avLst/>
            </a:prstGeom>
            <a:ln w="12700">
              <a:noFill/>
            </a:ln>
          </p:spPr>
        </p:pic>
        <p:pic>
          <p:nvPicPr>
            <p:cNvPr id="351" name="image41.png" descr="image41.png"/>
            <p:cNvPicPr/>
            <p:nvPr/>
          </p:nvPicPr>
          <p:blipFill>
            <a:blip r:embed="rId3">
              <a:alphaModFix amt="48000"/>
            </a:blip>
            <a:stretch/>
          </p:blipFill>
          <p:spPr>
            <a:xfrm>
              <a:off x="23730120" y="6875280"/>
              <a:ext cx="24893640" cy="583560"/>
            </a:xfrm>
            <a:prstGeom prst="rect">
              <a:avLst/>
            </a:prstGeom>
            <a:ln w="12700">
              <a:noFill/>
            </a:ln>
          </p:spPr>
        </p:pic>
      </p:grpSp>
      <p:grpSp>
        <p:nvGrpSpPr>
          <p:cNvPr id="352" name="Сгруппировать"/>
          <p:cNvGrpSpPr/>
          <p:nvPr/>
        </p:nvGrpSpPr>
        <p:grpSpPr>
          <a:xfrm>
            <a:off x="-785160" y="7548480"/>
            <a:ext cx="49408920" cy="583560"/>
            <a:chOff x="-785160" y="7548480"/>
            <a:chExt cx="49408920" cy="583560"/>
          </a:xfrm>
        </p:grpSpPr>
        <p:pic>
          <p:nvPicPr>
            <p:cNvPr id="353" name="image41.png" descr="image41.png"/>
            <p:cNvPicPr/>
            <p:nvPr/>
          </p:nvPicPr>
          <p:blipFill>
            <a:blip r:embed="rId3">
              <a:alphaModFix amt="47000"/>
            </a:blip>
            <a:stretch/>
          </p:blipFill>
          <p:spPr>
            <a:xfrm>
              <a:off x="-785160" y="7548480"/>
              <a:ext cx="24893640" cy="583560"/>
            </a:xfrm>
            <a:prstGeom prst="rect">
              <a:avLst/>
            </a:prstGeom>
            <a:ln w="12700">
              <a:noFill/>
            </a:ln>
          </p:spPr>
        </p:pic>
        <p:pic>
          <p:nvPicPr>
            <p:cNvPr id="354" name="image41.png" descr="image41.png"/>
            <p:cNvPicPr/>
            <p:nvPr/>
          </p:nvPicPr>
          <p:blipFill>
            <a:blip r:embed="rId3">
              <a:alphaModFix amt="48000"/>
            </a:blip>
            <a:stretch/>
          </p:blipFill>
          <p:spPr>
            <a:xfrm>
              <a:off x="23730120" y="7548480"/>
              <a:ext cx="24893640" cy="583560"/>
            </a:xfrm>
            <a:prstGeom prst="rect">
              <a:avLst/>
            </a:prstGeom>
            <a:ln w="12700">
              <a:noFill/>
            </a:ln>
          </p:spPr>
        </p:pic>
      </p:grpSp>
      <p:grpSp>
        <p:nvGrpSpPr>
          <p:cNvPr id="355" name="Сгруппировать"/>
          <p:cNvGrpSpPr/>
          <p:nvPr/>
        </p:nvGrpSpPr>
        <p:grpSpPr>
          <a:xfrm>
            <a:off x="-785160" y="7964640"/>
            <a:ext cx="49408920" cy="583560"/>
            <a:chOff x="-785160" y="7964640"/>
            <a:chExt cx="49408920" cy="583560"/>
          </a:xfrm>
        </p:grpSpPr>
        <p:pic>
          <p:nvPicPr>
            <p:cNvPr id="356" name="image41.png" descr="image41.png"/>
            <p:cNvPicPr/>
            <p:nvPr/>
          </p:nvPicPr>
          <p:blipFill>
            <a:blip r:embed="rId3">
              <a:alphaModFix amt="7000"/>
            </a:blip>
            <a:stretch/>
          </p:blipFill>
          <p:spPr>
            <a:xfrm>
              <a:off x="-785160" y="7964640"/>
              <a:ext cx="24893640" cy="583560"/>
            </a:xfrm>
            <a:prstGeom prst="rect">
              <a:avLst/>
            </a:prstGeom>
            <a:ln w="12700">
              <a:noFill/>
            </a:ln>
          </p:spPr>
        </p:pic>
        <p:pic>
          <p:nvPicPr>
            <p:cNvPr id="357" name="image41.png" descr="image41.png"/>
            <p:cNvPicPr/>
            <p:nvPr/>
          </p:nvPicPr>
          <p:blipFill>
            <a:blip r:embed="rId3">
              <a:alphaModFix amt="6000"/>
            </a:blip>
            <a:stretch/>
          </p:blipFill>
          <p:spPr>
            <a:xfrm>
              <a:off x="23730120" y="7964640"/>
              <a:ext cx="24893640" cy="583560"/>
            </a:xfrm>
            <a:prstGeom prst="rect">
              <a:avLst/>
            </a:prstGeom>
            <a:ln w="12700">
              <a:noFill/>
            </a:ln>
          </p:spPr>
        </p:pic>
      </p:grpSp>
      <p:pic>
        <p:nvPicPr>
          <p:cNvPr id="358" name="image42.png" descr="image42.png"/>
          <p:cNvPicPr/>
          <p:nvPr/>
        </p:nvPicPr>
        <p:blipFill>
          <a:blip r:embed="rId8"/>
          <a:srcRect l="287" r="287"/>
          <a:stretch/>
        </p:blipFill>
        <p:spPr>
          <a:xfrm>
            <a:off x="16944480" y="8692920"/>
            <a:ext cx="1342440" cy="1297080"/>
          </a:xfrm>
          <a:prstGeom prst="rect">
            <a:avLst/>
          </a:prstGeom>
          <a:ln w="12700">
            <a:noFill/>
          </a:ln>
        </p:spPr>
      </p:pic>
      <p:pic>
        <p:nvPicPr>
          <p:cNvPr id="359" name="image43.png" descr="image43.png"/>
          <p:cNvPicPr/>
          <p:nvPr/>
        </p:nvPicPr>
        <p:blipFill>
          <a:blip r:embed="rId9"/>
          <a:srcRect l="287" r="287"/>
          <a:stretch/>
        </p:blipFill>
        <p:spPr>
          <a:xfrm>
            <a:off x="5432040" y="8709120"/>
            <a:ext cx="1230120" cy="1188360"/>
          </a:xfrm>
          <a:prstGeom prst="rect">
            <a:avLst/>
          </a:prstGeom>
          <a:ln w="12700">
            <a:noFill/>
          </a:ln>
        </p:spPr>
      </p:pic>
      <p:pic>
        <p:nvPicPr>
          <p:cNvPr id="360" name="image44.png" descr="image44.png"/>
          <p:cNvPicPr/>
          <p:nvPr/>
        </p:nvPicPr>
        <p:blipFill>
          <a:blip r:embed="rId10"/>
          <a:srcRect l="287" r="287"/>
          <a:stretch/>
        </p:blipFill>
        <p:spPr>
          <a:xfrm>
            <a:off x="13002120" y="8680320"/>
            <a:ext cx="1342440" cy="1297080"/>
          </a:xfrm>
          <a:prstGeom prst="rect">
            <a:avLst/>
          </a:prstGeom>
          <a:ln w="12700">
            <a:noFill/>
          </a:ln>
        </p:spPr>
      </p:pic>
      <p:pic>
        <p:nvPicPr>
          <p:cNvPr id="361" name="image45.png" descr="image45.png"/>
          <p:cNvPicPr/>
          <p:nvPr/>
        </p:nvPicPr>
        <p:blipFill>
          <a:blip r:embed="rId11"/>
          <a:srcRect l="287" r="287"/>
          <a:stretch/>
        </p:blipFill>
        <p:spPr>
          <a:xfrm>
            <a:off x="20622600" y="8616240"/>
            <a:ext cx="1395720" cy="1348560"/>
          </a:xfrm>
          <a:prstGeom prst="rect">
            <a:avLst/>
          </a:prstGeom>
          <a:ln w="12700">
            <a:noFill/>
          </a:ln>
        </p:spPr>
      </p:pic>
      <p:sp>
        <p:nvSpPr>
          <p:cNvPr id="362" name="Кружок"/>
          <p:cNvSpPr/>
          <p:nvPr/>
        </p:nvSpPr>
        <p:spPr>
          <a:xfrm>
            <a:off x="5250960" y="8526240"/>
            <a:ext cx="1554120" cy="1554120"/>
          </a:xfrm>
          <a:prstGeom prst="ellipse">
            <a:avLst/>
          </a:prstGeom>
          <a:noFill/>
          <a:ln w="38100">
            <a:solidFill>
              <a:srgbClr val="FDF098"/>
            </a:solidFill>
            <a:round/>
          </a:ln>
        </p:spPr>
        <p:style>
          <a:lnRef idx="0">
            <a:scrgbClr r="0" g="0" b="0"/>
          </a:lnRef>
          <a:fillRef idx="0">
            <a:scrgbClr r="0" g="0" b="0"/>
          </a:fillRef>
          <a:effectRef idx="0">
            <a:scrgbClr r="0" g="0" b="0"/>
          </a:effectRef>
          <a:fontRef idx="minor"/>
        </p:style>
      </p:sp>
      <p:sp>
        <p:nvSpPr>
          <p:cNvPr id="363" name="Кружок"/>
          <p:cNvSpPr/>
          <p:nvPr/>
        </p:nvSpPr>
        <p:spPr>
          <a:xfrm>
            <a:off x="9082800" y="8526240"/>
            <a:ext cx="1554120" cy="1554120"/>
          </a:xfrm>
          <a:prstGeom prst="ellipse">
            <a:avLst/>
          </a:prstGeom>
          <a:noFill/>
          <a:ln w="38100">
            <a:solidFill>
              <a:srgbClr val="FDF098"/>
            </a:solidFill>
            <a:round/>
          </a:ln>
        </p:spPr>
        <p:style>
          <a:lnRef idx="0">
            <a:scrgbClr r="0" g="0" b="0"/>
          </a:lnRef>
          <a:fillRef idx="0">
            <a:scrgbClr r="0" g="0" b="0"/>
          </a:fillRef>
          <a:effectRef idx="0">
            <a:scrgbClr r="0" g="0" b="0"/>
          </a:effectRef>
          <a:fontRef idx="minor"/>
        </p:style>
      </p:sp>
      <p:sp>
        <p:nvSpPr>
          <p:cNvPr id="364" name="Кружок"/>
          <p:cNvSpPr/>
          <p:nvPr/>
        </p:nvSpPr>
        <p:spPr>
          <a:xfrm>
            <a:off x="12908880" y="8526240"/>
            <a:ext cx="1554120" cy="1554120"/>
          </a:xfrm>
          <a:prstGeom prst="ellipse">
            <a:avLst/>
          </a:prstGeom>
          <a:noFill/>
          <a:ln w="38100">
            <a:solidFill>
              <a:srgbClr val="FDF098"/>
            </a:solidFill>
            <a:round/>
          </a:ln>
        </p:spPr>
        <p:style>
          <a:lnRef idx="0">
            <a:scrgbClr r="0" g="0" b="0"/>
          </a:lnRef>
          <a:fillRef idx="0">
            <a:scrgbClr r="0" g="0" b="0"/>
          </a:fillRef>
          <a:effectRef idx="0">
            <a:scrgbClr r="0" g="0" b="0"/>
          </a:effectRef>
          <a:fontRef idx="minor"/>
        </p:style>
      </p:sp>
      <p:sp>
        <p:nvSpPr>
          <p:cNvPr id="365" name="Кружок"/>
          <p:cNvSpPr/>
          <p:nvPr/>
        </p:nvSpPr>
        <p:spPr>
          <a:xfrm>
            <a:off x="16785360" y="8526240"/>
            <a:ext cx="1554120" cy="1554120"/>
          </a:xfrm>
          <a:prstGeom prst="ellipse">
            <a:avLst/>
          </a:prstGeom>
          <a:noFill/>
          <a:ln w="38100">
            <a:solidFill>
              <a:srgbClr val="FDF098"/>
            </a:solidFill>
            <a:round/>
          </a:ln>
        </p:spPr>
        <p:style>
          <a:lnRef idx="0">
            <a:scrgbClr r="0" g="0" b="0"/>
          </a:lnRef>
          <a:fillRef idx="0">
            <a:scrgbClr r="0" g="0" b="0"/>
          </a:fillRef>
          <a:effectRef idx="0">
            <a:scrgbClr r="0" g="0" b="0"/>
          </a:effectRef>
          <a:fontRef idx="minor"/>
        </p:style>
      </p:sp>
      <p:sp>
        <p:nvSpPr>
          <p:cNvPr id="366" name="Кружок"/>
          <p:cNvSpPr/>
          <p:nvPr/>
        </p:nvSpPr>
        <p:spPr>
          <a:xfrm>
            <a:off x="20556000" y="8526240"/>
            <a:ext cx="1554120" cy="1554120"/>
          </a:xfrm>
          <a:prstGeom prst="ellipse">
            <a:avLst/>
          </a:prstGeom>
          <a:noFill/>
          <a:ln w="38100">
            <a:solidFill>
              <a:srgbClr val="FDF098"/>
            </a:solidFill>
            <a:round/>
          </a:ln>
        </p:spPr>
        <p:style>
          <a:lnRef idx="0">
            <a:scrgbClr r="0" g="0" b="0"/>
          </a:lnRef>
          <a:fillRef idx="0">
            <a:scrgbClr r="0" g="0" b="0"/>
          </a:fillRef>
          <a:effectRef idx="0">
            <a:scrgbClr r="0" g="0" b="0"/>
          </a:effectRef>
          <a:fontRef idx="minor"/>
        </p:style>
      </p:sp>
      <p:pic>
        <p:nvPicPr>
          <p:cNvPr id="367" name="image46.png" descr="image46.png"/>
          <p:cNvPicPr/>
          <p:nvPr/>
        </p:nvPicPr>
        <p:blipFill>
          <a:blip r:embed="rId12"/>
          <a:stretch/>
        </p:blipFill>
        <p:spPr>
          <a:xfrm>
            <a:off x="9263160" y="8632800"/>
            <a:ext cx="1229760" cy="1188360"/>
          </a:xfrm>
          <a:prstGeom prst="rect">
            <a:avLst/>
          </a:prstGeom>
          <a:ln w="1270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Потери костной ткани"/>
          <p:cNvSpPr/>
          <p:nvPr/>
        </p:nvSpPr>
        <p:spPr>
          <a:xfrm>
            <a:off x="12995640" y="10762560"/>
            <a:ext cx="6895080" cy="65160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gn="ctr">
              <a:lnSpc>
                <a:spcPct val="108000"/>
              </a:lnSpc>
              <a:tabLst>
                <a:tab pos="0" algn="l"/>
              </a:tabLst>
            </a:pPr>
            <a:r>
              <a:rPr lang="en-GB" sz="3100" b="1" strike="noStrike" spc="-1">
                <a:solidFill>
                  <a:srgbClr val="FFFFFF"/>
                </a:solidFill>
                <a:latin typeface="Arial"/>
                <a:ea typeface="Arial"/>
              </a:rPr>
              <a:t>Perte osseuse</a:t>
            </a:r>
            <a:endParaRPr lang="ru-RU" sz="3100" b="0" strike="noStrike" spc="-1">
              <a:latin typeface="Arial"/>
            </a:endParaRPr>
          </a:p>
        </p:txBody>
      </p:sp>
      <p:grpSp>
        <p:nvGrpSpPr>
          <p:cNvPr id="369" name="Сгруппировать"/>
          <p:cNvGrpSpPr/>
          <p:nvPr/>
        </p:nvGrpSpPr>
        <p:grpSpPr>
          <a:xfrm>
            <a:off x="15616800" y="8587440"/>
            <a:ext cx="1630440" cy="1630440"/>
            <a:chOff x="15616800" y="8587440"/>
            <a:chExt cx="1630440" cy="1630440"/>
          </a:xfrm>
        </p:grpSpPr>
        <p:sp>
          <p:nvSpPr>
            <p:cNvPr id="370" name="Кружок"/>
            <p:cNvSpPr/>
            <p:nvPr/>
          </p:nvSpPr>
          <p:spPr>
            <a:xfrm>
              <a:off x="15616800" y="8587440"/>
              <a:ext cx="1630440" cy="1630440"/>
            </a:xfrm>
            <a:prstGeom prst="ellipse">
              <a:avLst/>
            </a:prstGeom>
            <a:noFill/>
            <a:ln w="38100">
              <a:solidFill>
                <a:srgbClr val="FFFFFF"/>
              </a:solidFill>
              <a:round/>
            </a:ln>
          </p:spPr>
          <p:style>
            <a:lnRef idx="0">
              <a:scrgbClr r="0" g="0" b="0"/>
            </a:lnRef>
            <a:fillRef idx="0">
              <a:scrgbClr r="0" g="0" b="0"/>
            </a:fillRef>
            <a:effectRef idx="0">
              <a:scrgbClr r="0" g="0" b="0"/>
            </a:effectRef>
            <a:fontRef idx="minor"/>
          </p:style>
        </p:sp>
        <p:pic>
          <p:nvPicPr>
            <p:cNvPr id="371" name="image47.png" descr="image47.png"/>
            <p:cNvPicPr/>
            <p:nvPr/>
          </p:nvPicPr>
          <p:blipFill>
            <a:blip r:embed="rId2"/>
            <a:stretch/>
          </p:blipFill>
          <p:spPr>
            <a:xfrm>
              <a:off x="15857280" y="8811720"/>
              <a:ext cx="1149480" cy="1182240"/>
            </a:xfrm>
            <a:prstGeom prst="rect">
              <a:avLst/>
            </a:prstGeom>
            <a:ln w="12700">
              <a:noFill/>
            </a:ln>
          </p:spPr>
        </p:pic>
      </p:grpSp>
      <p:pic>
        <p:nvPicPr>
          <p:cNvPr id="372" name="image7.png" descr="image7.png"/>
          <p:cNvPicPr/>
          <p:nvPr/>
        </p:nvPicPr>
        <p:blipFill>
          <a:blip r:embed="rId3"/>
          <a:stretch/>
        </p:blipFill>
        <p:spPr>
          <a:xfrm>
            <a:off x="1537560" y="12793680"/>
            <a:ext cx="1773720" cy="311040"/>
          </a:xfrm>
          <a:prstGeom prst="rect">
            <a:avLst/>
          </a:prstGeom>
          <a:ln w="12700">
            <a:noFill/>
          </a:ln>
        </p:spPr>
      </p:pic>
      <p:sp>
        <p:nvSpPr>
          <p:cNvPr id="373" name="D-Spray"/>
          <p:cNvSpPr/>
          <p:nvPr/>
        </p:nvSpPr>
        <p:spPr>
          <a:xfrm>
            <a:off x="22411440" y="12786120"/>
            <a:ext cx="1120680" cy="41760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gn="r">
              <a:lnSpc>
                <a:spcPct val="90000"/>
              </a:lnSpc>
              <a:tabLst>
                <a:tab pos="0" algn="l"/>
              </a:tabLst>
            </a:pPr>
            <a:r>
              <a:rPr lang="ru-RU" sz="2000" b="1" strike="noStrike" spc="-1">
                <a:solidFill>
                  <a:srgbClr val="2D2D2E"/>
                </a:solidFill>
                <a:latin typeface="Arial"/>
                <a:ea typeface="Arial"/>
              </a:rPr>
              <a:t>D-Spray</a:t>
            </a:r>
            <a:endParaRPr lang="ru-RU" sz="2000" b="0" strike="noStrike" spc="-1">
              <a:latin typeface="Arial"/>
            </a:endParaRPr>
          </a:p>
        </p:txBody>
      </p:sp>
      <p:pic>
        <p:nvPicPr>
          <p:cNvPr id="374" name="image12.png" descr="image12.png"/>
          <p:cNvPicPr/>
          <p:nvPr/>
        </p:nvPicPr>
        <p:blipFill>
          <a:blip r:embed="rId4"/>
          <a:stretch/>
        </p:blipFill>
        <p:spPr>
          <a:xfrm>
            <a:off x="23622480" y="-11771280"/>
            <a:ext cx="19628640" cy="13714920"/>
          </a:xfrm>
          <a:prstGeom prst="rect">
            <a:avLst/>
          </a:prstGeom>
          <a:ln w="12700">
            <a:noFill/>
          </a:ln>
        </p:spPr>
      </p:pic>
      <p:sp>
        <p:nvSpPr>
          <p:cNvPr id="375" name="Регулярный прием витамина D существенно снижает риски:"/>
          <p:cNvSpPr/>
          <p:nvPr/>
        </p:nvSpPr>
        <p:spPr>
          <a:xfrm>
            <a:off x="761040" y="-43560"/>
            <a:ext cx="22670280" cy="396720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0000"/>
              </a:lnSpc>
              <a:tabLst>
                <a:tab pos="0" algn="l"/>
              </a:tabLst>
            </a:pPr>
            <a:r>
              <a:rPr lang="fr-FR" sz="8000" b="1" strike="noStrike" spc="-1">
                <a:solidFill>
                  <a:srgbClr val="FFFFFF"/>
                </a:solidFill>
                <a:latin typeface="Arial"/>
                <a:ea typeface="Arial"/>
              </a:rPr>
              <a:t>La prise régulière de </a:t>
            </a:r>
            <a:r>
              <a:rPr lang="en-GB" sz="8000" b="1" strike="noStrike" spc="-1">
                <a:solidFill>
                  <a:srgbClr val="FFFF00"/>
                </a:solidFill>
                <a:latin typeface="Arial"/>
                <a:ea typeface="Arial"/>
              </a:rPr>
              <a:t>vitamine</a:t>
            </a:r>
            <a:r>
              <a:rPr lang="en-GB" sz="8000" b="1" strike="noStrike" spc="-1">
                <a:solidFill>
                  <a:srgbClr val="FFFFFF"/>
                </a:solidFill>
                <a:latin typeface="Arial"/>
                <a:ea typeface="Arial"/>
              </a:rPr>
              <a:t> </a:t>
            </a:r>
            <a:r>
              <a:rPr lang="en-GB" sz="8000" b="1" strike="noStrike" spc="-1">
                <a:solidFill>
                  <a:srgbClr val="FDF098"/>
                </a:solidFill>
                <a:latin typeface="Arial"/>
                <a:ea typeface="Arial"/>
              </a:rPr>
              <a:t>D</a:t>
            </a:r>
            <a:r>
              <a:rPr lang="en-GB" sz="8000" b="1" strike="noStrike" spc="-1" baseline="-25000">
                <a:solidFill>
                  <a:srgbClr val="FDF098"/>
                </a:solidFill>
                <a:latin typeface="Arial"/>
                <a:ea typeface="Arial"/>
              </a:rPr>
              <a:t>3 </a:t>
            </a:r>
            <a:r>
              <a:rPr lang="en-GB" sz="8000" b="1" strike="noStrike" spc="-1">
                <a:solidFill>
                  <a:srgbClr val="FFFF00"/>
                </a:solidFill>
                <a:latin typeface="Arial"/>
                <a:ea typeface="Arial"/>
              </a:rPr>
              <a:t>réduit considérablement les risques de</a:t>
            </a:r>
            <a:r>
              <a:rPr lang="en-GB" sz="8000" b="1" strike="noStrike" spc="-1">
                <a:solidFill>
                  <a:srgbClr val="FFFFFF"/>
                </a:solidFill>
                <a:latin typeface="Arial"/>
                <a:ea typeface="Arial"/>
              </a:rPr>
              <a:t>:</a:t>
            </a:r>
            <a:r>
              <a:t/>
            </a:r>
            <a:br/>
            <a:endParaRPr lang="ru-RU" sz="8000" b="0" strike="noStrike" spc="-1">
              <a:latin typeface="Arial"/>
            </a:endParaRPr>
          </a:p>
        </p:txBody>
      </p:sp>
      <p:sp>
        <p:nvSpPr>
          <p:cNvPr id="376" name="Развития сердечно-сосудистых заболеваний"/>
          <p:cNvSpPr/>
          <p:nvPr/>
        </p:nvSpPr>
        <p:spPr>
          <a:xfrm>
            <a:off x="5826600" y="10449720"/>
            <a:ext cx="6037560" cy="12765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gn="ctr">
              <a:lnSpc>
                <a:spcPct val="120000"/>
              </a:lnSpc>
              <a:tabLst>
                <a:tab pos="0" algn="l"/>
              </a:tabLst>
            </a:pPr>
            <a:r>
              <a:rPr lang="en-GB" sz="3100" b="1" strike="noStrike" spc="-1">
                <a:solidFill>
                  <a:srgbClr val="FFFFFF"/>
                </a:solidFill>
                <a:latin typeface="Arial"/>
                <a:ea typeface="Arial"/>
              </a:rPr>
              <a:t>Développement des maladies cardiovasculaires</a:t>
            </a:r>
            <a:endParaRPr lang="ru-RU" sz="3100" b="0" strike="noStrike" spc="-1">
              <a:latin typeface="Arial"/>
            </a:endParaRPr>
          </a:p>
        </p:txBody>
      </p:sp>
      <p:sp>
        <p:nvSpPr>
          <p:cNvPr id="377" name="Угасания репродуктивной функции"/>
          <p:cNvSpPr/>
          <p:nvPr/>
        </p:nvSpPr>
        <p:spPr>
          <a:xfrm>
            <a:off x="1767600" y="6809040"/>
            <a:ext cx="5862600" cy="11613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gn="ctr">
              <a:lnSpc>
                <a:spcPct val="108000"/>
              </a:lnSpc>
              <a:tabLst>
                <a:tab pos="0" algn="l"/>
              </a:tabLst>
            </a:pPr>
            <a:r>
              <a:rPr lang="fr-FR" sz="3100" b="1" strike="noStrike" spc="-1">
                <a:solidFill>
                  <a:srgbClr val="FFFFFF"/>
                </a:solidFill>
                <a:latin typeface="Arial"/>
                <a:ea typeface="Arial"/>
              </a:rPr>
              <a:t>Défaillance de la fonction reproductive</a:t>
            </a:r>
            <a:endParaRPr lang="ru-RU" sz="3100" b="0" strike="noStrike" spc="-1">
              <a:latin typeface="Arial"/>
            </a:endParaRPr>
          </a:p>
        </p:txBody>
      </p:sp>
      <p:sp>
        <p:nvSpPr>
          <p:cNvPr id="378" name="Развития депрессии"/>
          <p:cNvSpPr/>
          <p:nvPr/>
        </p:nvSpPr>
        <p:spPr>
          <a:xfrm>
            <a:off x="8941320" y="6837840"/>
            <a:ext cx="7090920" cy="65304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gn="ctr">
              <a:lnSpc>
                <a:spcPct val="108000"/>
              </a:lnSpc>
              <a:tabLst>
                <a:tab pos="0" algn="l"/>
              </a:tabLst>
            </a:pPr>
            <a:r>
              <a:rPr lang="fr-FR" sz="3100" b="1" strike="noStrike" spc="-1">
                <a:solidFill>
                  <a:srgbClr val="FFFFFF"/>
                </a:solidFill>
                <a:latin typeface="Arial"/>
                <a:ea typeface="Arial"/>
              </a:rPr>
              <a:t>Développement de la dépression</a:t>
            </a:r>
            <a:endParaRPr lang="ru-RU" sz="3100" b="0" strike="noStrike" spc="-1">
              <a:latin typeface="Arial"/>
            </a:endParaRPr>
          </a:p>
        </p:txBody>
      </p:sp>
      <p:sp>
        <p:nvSpPr>
          <p:cNvPr id="379" name="Частых инфекционных заболеваний"/>
          <p:cNvSpPr/>
          <p:nvPr/>
        </p:nvSpPr>
        <p:spPr>
          <a:xfrm>
            <a:off x="17253360" y="6854040"/>
            <a:ext cx="6571080" cy="65160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gn="ctr">
              <a:lnSpc>
                <a:spcPct val="108000"/>
              </a:lnSpc>
              <a:tabLst>
                <a:tab pos="0" algn="l"/>
              </a:tabLst>
            </a:pPr>
            <a:r>
              <a:rPr lang="en-GB" sz="3100" b="1" strike="noStrike" spc="-1">
                <a:solidFill>
                  <a:srgbClr val="FFFFFF"/>
                </a:solidFill>
                <a:latin typeface="Arial"/>
                <a:ea typeface="Arial"/>
              </a:rPr>
              <a:t>Maladies infectieuses</a:t>
            </a:r>
            <a:endParaRPr lang="ru-RU" sz="3100" b="0" strike="noStrike" spc="-1">
              <a:latin typeface="Arial"/>
            </a:endParaRPr>
          </a:p>
        </p:txBody>
      </p:sp>
      <p:grpSp>
        <p:nvGrpSpPr>
          <p:cNvPr id="380" name="Сгруппировать"/>
          <p:cNvGrpSpPr/>
          <p:nvPr/>
        </p:nvGrpSpPr>
        <p:grpSpPr>
          <a:xfrm>
            <a:off x="19723680" y="4942080"/>
            <a:ext cx="1630440" cy="1630440"/>
            <a:chOff x="19723680" y="4942080"/>
            <a:chExt cx="1630440" cy="1630440"/>
          </a:xfrm>
        </p:grpSpPr>
        <p:pic>
          <p:nvPicPr>
            <p:cNvPr id="381" name="image48.png" descr="image48.png"/>
            <p:cNvPicPr/>
            <p:nvPr/>
          </p:nvPicPr>
          <p:blipFill>
            <a:blip r:embed="rId5"/>
            <a:stretch/>
          </p:blipFill>
          <p:spPr>
            <a:xfrm>
              <a:off x="19891080" y="5118120"/>
              <a:ext cx="1264320" cy="1278720"/>
            </a:xfrm>
            <a:prstGeom prst="rect">
              <a:avLst/>
            </a:prstGeom>
            <a:ln w="12700">
              <a:noFill/>
            </a:ln>
          </p:spPr>
        </p:pic>
        <p:sp>
          <p:nvSpPr>
            <p:cNvPr id="382" name="Кружок"/>
            <p:cNvSpPr/>
            <p:nvPr/>
          </p:nvSpPr>
          <p:spPr>
            <a:xfrm>
              <a:off x="19723680" y="4942080"/>
              <a:ext cx="1630440" cy="1630440"/>
            </a:xfrm>
            <a:prstGeom prst="ellipse">
              <a:avLst/>
            </a:prstGeom>
            <a:noFill/>
            <a:ln w="38100">
              <a:solidFill>
                <a:srgbClr val="FFFFFF"/>
              </a:solidFill>
              <a:round/>
            </a:ln>
          </p:spPr>
          <p:style>
            <a:lnRef idx="0">
              <a:scrgbClr r="0" g="0" b="0"/>
            </a:lnRef>
            <a:fillRef idx="0">
              <a:scrgbClr r="0" g="0" b="0"/>
            </a:fillRef>
            <a:effectRef idx="0">
              <a:scrgbClr r="0" g="0" b="0"/>
            </a:effectRef>
            <a:fontRef idx="minor"/>
          </p:style>
        </p:sp>
      </p:grpSp>
      <p:grpSp>
        <p:nvGrpSpPr>
          <p:cNvPr id="383" name="Сгруппировать"/>
          <p:cNvGrpSpPr/>
          <p:nvPr/>
        </p:nvGrpSpPr>
        <p:grpSpPr>
          <a:xfrm>
            <a:off x="3773880" y="4938840"/>
            <a:ext cx="1630440" cy="1630440"/>
            <a:chOff x="3773880" y="4938840"/>
            <a:chExt cx="1630440" cy="1630440"/>
          </a:xfrm>
        </p:grpSpPr>
        <p:sp>
          <p:nvSpPr>
            <p:cNvPr id="384" name="Кружок"/>
            <p:cNvSpPr/>
            <p:nvPr/>
          </p:nvSpPr>
          <p:spPr>
            <a:xfrm>
              <a:off x="3773880" y="4938840"/>
              <a:ext cx="1630440" cy="1630440"/>
            </a:xfrm>
            <a:prstGeom prst="ellipse">
              <a:avLst/>
            </a:prstGeom>
            <a:noFill/>
            <a:ln w="38100">
              <a:solidFill>
                <a:srgbClr val="FFFFFF"/>
              </a:solidFill>
              <a:round/>
            </a:ln>
          </p:spPr>
          <p:style>
            <a:lnRef idx="0">
              <a:scrgbClr r="0" g="0" b="0"/>
            </a:lnRef>
            <a:fillRef idx="0">
              <a:scrgbClr r="0" g="0" b="0"/>
            </a:fillRef>
            <a:effectRef idx="0">
              <a:scrgbClr r="0" g="0" b="0"/>
            </a:effectRef>
            <a:fontRef idx="minor"/>
          </p:style>
        </p:sp>
        <p:pic>
          <p:nvPicPr>
            <p:cNvPr id="385" name="image49.png" descr="image49.png"/>
            <p:cNvPicPr/>
            <p:nvPr/>
          </p:nvPicPr>
          <p:blipFill>
            <a:blip r:embed="rId6"/>
            <a:stretch/>
          </p:blipFill>
          <p:spPr>
            <a:xfrm>
              <a:off x="3967560" y="5114520"/>
              <a:ext cx="1242720" cy="1278720"/>
            </a:xfrm>
            <a:prstGeom prst="rect">
              <a:avLst/>
            </a:prstGeom>
            <a:ln w="12700">
              <a:noFill/>
            </a:ln>
          </p:spPr>
        </p:pic>
      </p:grpSp>
      <p:grpSp>
        <p:nvGrpSpPr>
          <p:cNvPr id="386" name="Сгруппировать"/>
          <p:cNvGrpSpPr/>
          <p:nvPr/>
        </p:nvGrpSpPr>
        <p:grpSpPr>
          <a:xfrm>
            <a:off x="11626560" y="4942080"/>
            <a:ext cx="1630440" cy="1630440"/>
            <a:chOff x="11626560" y="4942080"/>
            <a:chExt cx="1630440" cy="1630440"/>
          </a:xfrm>
        </p:grpSpPr>
        <p:sp>
          <p:nvSpPr>
            <p:cNvPr id="387" name="Кружок"/>
            <p:cNvSpPr/>
            <p:nvPr/>
          </p:nvSpPr>
          <p:spPr>
            <a:xfrm>
              <a:off x="11626560" y="4942080"/>
              <a:ext cx="1630440" cy="1630440"/>
            </a:xfrm>
            <a:prstGeom prst="ellipse">
              <a:avLst/>
            </a:prstGeom>
            <a:noFill/>
            <a:ln w="38100">
              <a:solidFill>
                <a:srgbClr val="FFFFFF"/>
              </a:solidFill>
              <a:round/>
            </a:ln>
          </p:spPr>
          <p:style>
            <a:lnRef idx="0">
              <a:scrgbClr r="0" g="0" b="0"/>
            </a:lnRef>
            <a:fillRef idx="0">
              <a:scrgbClr r="0" g="0" b="0"/>
            </a:fillRef>
            <a:effectRef idx="0">
              <a:scrgbClr r="0" g="0" b="0"/>
            </a:effectRef>
            <a:fontRef idx="minor"/>
          </p:style>
        </p:sp>
        <p:pic>
          <p:nvPicPr>
            <p:cNvPr id="388" name="image50.png" descr="image50.png"/>
            <p:cNvPicPr/>
            <p:nvPr/>
          </p:nvPicPr>
          <p:blipFill>
            <a:blip r:embed="rId7"/>
            <a:stretch/>
          </p:blipFill>
          <p:spPr>
            <a:xfrm>
              <a:off x="11925720" y="5166360"/>
              <a:ext cx="1032120" cy="1182240"/>
            </a:xfrm>
            <a:prstGeom prst="rect">
              <a:avLst/>
            </a:prstGeom>
            <a:ln w="12700">
              <a:noFill/>
            </a:ln>
          </p:spPr>
        </p:pic>
      </p:grpSp>
      <p:grpSp>
        <p:nvGrpSpPr>
          <p:cNvPr id="389" name="Сгруппировать"/>
          <p:cNvGrpSpPr/>
          <p:nvPr/>
        </p:nvGrpSpPr>
        <p:grpSpPr>
          <a:xfrm>
            <a:off x="8019000" y="8587440"/>
            <a:ext cx="1630440" cy="1630440"/>
            <a:chOff x="8019000" y="8587440"/>
            <a:chExt cx="1630440" cy="1630440"/>
          </a:xfrm>
        </p:grpSpPr>
        <p:sp>
          <p:nvSpPr>
            <p:cNvPr id="390" name="Кружок"/>
            <p:cNvSpPr/>
            <p:nvPr/>
          </p:nvSpPr>
          <p:spPr>
            <a:xfrm>
              <a:off x="8019000" y="8587440"/>
              <a:ext cx="1630440" cy="1630440"/>
            </a:xfrm>
            <a:prstGeom prst="ellipse">
              <a:avLst/>
            </a:prstGeom>
            <a:noFill/>
            <a:ln w="38100">
              <a:solidFill>
                <a:srgbClr val="FFFFFF"/>
              </a:solidFill>
              <a:round/>
            </a:ln>
          </p:spPr>
          <p:style>
            <a:lnRef idx="0">
              <a:scrgbClr r="0" g="0" b="0"/>
            </a:lnRef>
            <a:fillRef idx="0">
              <a:scrgbClr r="0" g="0" b="0"/>
            </a:fillRef>
            <a:effectRef idx="0">
              <a:scrgbClr r="0" g="0" b="0"/>
            </a:effectRef>
            <a:fontRef idx="minor"/>
          </p:style>
        </p:sp>
        <p:pic>
          <p:nvPicPr>
            <p:cNvPr id="391" name="image51.png" descr="image51.png"/>
            <p:cNvPicPr/>
            <p:nvPr/>
          </p:nvPicPr>
          <p:blipFill>
            <a:blip r:embed="rId8"/>
            <a:stretch/>
          </p:blipFill>
          <p:spPr>
            <a:xfrm>
              <a:off x="8149680" y="8696520"/>
              <a:ext cx="1445400" cy="1412280"/>
            </a:xfrm>
            <a:prstGeom prst="rect">
              <a:avLst/>
            </a:prstGeom>
            <a:ln w="12700">
              <a:noFill/>
            </a:ln>
          </p:spPr>
        </p:pic>
      </p:grpSp>
      <p:sp>
        <p:nvSpPr>
          <p:cNvPr id="392" name="TextBox 2"/>
          <p:cNvSpPr/>
          <p:nvPr/>
        </p:nvSpPr>
        <p:spPr>
          <a:xfrm>
            <a:off x="5946840" y="7216200"/>
            <a:ext cx="304200" cy="548640"/>
          </a:xfrm>
          <a:prstGeom prst="rect">
            <a:avLst/>
          </a:prstGeom>
          <a:noFill/>
          <a:ln w="12700">
            <a:noFill/>
          </a:ln>
        </p:spPr>
        <p:style>
          <a:lnRef idx="0">
            <a:scrgbClr r="0" g="0" b="0"/>
          </a:lnRef>
          <a:fillRef idx="0">
            <a:scrgbClr r="0" g="0" b="0"/>
          </a:fillRef>
          <a:effectRef idx="0">
            <a:scrgbClr r="0" g="0" b="0"/>
          </a:effectRef>
          <a:fontRef idx="minor"/>
        </p:style>
        <p:txBody>
          <a:bodyPr vertOverflow="overflow" horzOverflow="overflow" wrap="none" lIns="45720" rIns="45720">
            <a:spAutoFit/>
          </a:bodyPr>
          <a:lstStyle/>
          <a:p>
            <a:pPr>
              <a:lnSpc>
                <a:spcPct val="100000"/>
              </a:lnSpc>
              <a:tabLst>
                <a:tab pos="0" algn="l"/>
              </a:tabLst>
            </a:pPr>
            <a:r>
              <a:rPr lang="ru-RU" sz="3000" b="0" strike="noStrike" spc="-1">
                <a:solidFill>
                  <a:srgbClr val="FDF098"/>
                </a:solidFill>
                <a:latin typeface="Arial"/>
                <a:ea typeface="Arial"/>
              </a:rPr>
              <a:t>5</a:t>
            </a:r>
            <a:endParaRPr lang="ru-RU" sz="3000" b="0" strike="noStrike" spc="-1">
              <a:latin typeface="Arial"/>
            </a:endParaRPr>
          </a:p>
        </p:txBody>
      </p:sp>
      <p:sp>
        <p:nvSpPr>
          <p:cNvPr id="393" name="TextBox 29"/>
          <p:cNvSpPr/>
          <p:nvPr/>
        </p:nvSpPr>
        <p:spPr>
          <a:xfrm>
            <a:off x="15464160" y="6680160"/>
            <a:ext cx="304200" cy="548640"/>
          </a:xfrm>
          <a:prstGeom prst="rect">
            <a:avLst/>
          </a:prstGeom>
          <a:noFill/>
          <a:ln w="12700">
            <a:noFill/>
          </a:ln>
        </p:spPr>
        <p:style>
          <a:lnRef idx="0">
            <a:scrgbClr r="0" g="0" b="0"/>
          </a:lnRef>
          <a:fillRef idx="0">
            <a:scrgbClr r="0" g="0" b="0"/>
          </a:fillRef>
          <a:effectRef idx="0">
            <a:scrgbClr r="0" g="0" b="0"/>
          </a:effectRef>
          <a:fontRef idx="minor"/>
        </p:style>
        <p:txBody>
          <a:bodyPr vertOverflow="overflow" horzOverflow="overflow" wrap="none" lIns="45720" rIns="45720">
            <a:spAutoFit/>
          </a:bodyPr>
          <a:lstStyle/>
          <a:p>
            <a:pPr>
              <a:lnSpc>
                <a:spcPct val="100000"/>
              </a:lnSpc>
              <a:tabLst>
                <a:tab pos="0" algn="l"/>
              </a:tabLst>
            </a:pPr>
            <a:r>
              <a:rPr lang="ru-RU" sz="3000" b="0" strike="noStrike" spc="-1">
                <a:solidFill>
                  <a:srgbClr val="FDF098"/>
                </a:solidFill>
                <a:latin typeface="Arial"/>
                <a:ea typeface="Arial"/>
              </a:rPr>
              <a:t>6</a:t>
            </a:r>
            <a:endParaRPr lang="ru-RU" sz="3000" b="0" strike="noStrike" spc="-1">
              <a:latin typeface="Arial"/>
            </a:endParaRPr>
          </a:p>
        </p:txBody>
      </p:sp>
      <p:sp>
        <p:nvSpPr>
          <p:cNvPr id="394" name="TextBox 30"/>
          <p:cNvSpPr/>
          <p:nvPr/>
        </p:nvSpPr>
        <p:spPr>
          <a:xfrm>
            <a:off x="22666320" y="6592680"/>
            <a:ext cx="291960" cy="548640"/>
          </a:xfrm>
          <a:prstGeom prst="rect">
            <a:avLst/>
          </a:prstGeom>
          <a:noFill/>
          <a:ln w="12700">
            <a:noFill/>
          </a:ln>
        </p:spPr>
        <p:style>
          <a:lnRef idx="0">
            <a:scrgbClr r="0" g="0" b="0"/>
          </a:lnRef>
          <a:fillRef idx="0">
            <a:scrgbClr r="0" g="0" b="0"/>
          </a:fillRef>
          <a:effectRef idx="0">
            <a:scrgbClr r="0" g="0" b="0"/>
          </a:effectRef>
          <a:fontRef idx="minor"/>
        </p:style>
        <p:txBody>
          <a:bodyPr vertOverflow="overflow" horzOverflow="overflow" lIns="45720" rIns="45720">
            <a:spAutoFit/>
          </a:bodyPr>
          <a:lstStyle/>
          <a:p>
            <a:pPr>
              <a:lnSpc>
                <a:spcPct val="100000"/>
              </a:lnSpc>
              <a:tabLst>
                <a:tab pos="0" algn="l"/>
              </a:tabLst>
            </a:pPr>
            <a:r>
              <a:rPr lang="ru-RU" sz="3000" b="0" strike="noStrike" spc="-1">
                <a:solidFill>
                  <a:srgbClr val="FDF098"/>
                </a:solidFill>
                <a:latin typeface="Arial"/>
                <a:ea typeface="Arial"/>
              </a:rPr>
              <a:t>7</a:t>
            </a:r>
            <a:endParaRPr lang="ru-RU" sz="3000" b="0" strike="noStrike" spc="-1">
              <a:latin typeface="Arial"/>
            </a:endParaRPr>
          </a:p>
        </p:txBody>
      </p:sp>
      <p:sp>
        <p:nvSpPr>
          <p:cNvPr id="395" name="TextBox 31"/>
          <p:cNvSpPr/>
          <p:nvPr/>
        </p:nvSpPr>
        <p:spPr>
          <a:xfrm>
            <a:off x="10471320" y="10983240"/>
            <a:ext cx="1150200" cy="548640"/>
          </a:xfrm>
          <a:prstGeom prst="rect">
            <a:avLst/>
          </a:prstGeom>
          <a:noFill/>
          <a:ln w="12700">
            <a:noFill/>
          </a:ln>
        </p:spPr>
        <p:style>
          <a:lnRef idx="0">
            <a:scrgbClr r="0" g="0" b="0"/>
          </a:lnRef>
          <a:fillRef idx="0">
            <a:scrgbClr r="0" g="0" b="0"/>
          </a:fillRef>
          <a:effectRef idx="0">
            <a:scrgbClr r="0" g="0" b="0"/>
          </a:effectRef>
          <a:fontRef idx="minor"/>
        </p:style>
        <p:txBody>
          <a:bodyPr vertOverflow="overflow" horzOverflow="overflow" wrap="none" lIns="45720" rIns="45720">
            <a:spAutoFit/>
          </a:bodyPr>
          <a:lstStyle/>
          <a:p>
            <a:pPr>
              <a:lnSpc>
                <a:spcPct val="100000"/>
              </a:lnSpc>
              <a:tabLst>
                <a:tab pos="0" algn="l"/>
              </a:tabLst>
            </a:pPr>
            <a:r>
              <a:rPr lang="ru-RU" sz="3000" b="0" strike="noStrike" spc="-1">
                <a:solidFill>
                  <a:srgbClr val="FDF098"/>
                </a:solidFill>
                <a:latin typeface="Arial"/>
                <a:ea typeface="Arial"/>
              </a:rPr>
              <a:t>8,9,10</a:t>
            </a:r>
            <a:endParaRPr lang="ru-RU" sz="3000" b="0" strike="noStrike" spc="-1">
              <a:latin typeface="Arial"/>
            </a:endParaRPr>
          </a:p>
        </p:txBody>
      </p:sp>
      <p:sp>
        <p:nvSpPr>
          <p:cNvPr id="396" name="TextBox 32"/>
          <p:cNvSpPr/>
          <p:nvPr/>
        </p:nvSpPr>
        <p:spPr>
          <a:xfrm>
            <a:off x="17733600" y="10606320"/>
            <a:ext cx="1544760" cy="548640"/>
          </a:xfrm>
          <a:prstGeom prst="rect">
            <a:avLst/>
          </a:prstGeom>
          <a:noFill/>
          <a:ln w="12700">
            <a:noFill/>
          </a:ln>
        </p:spPr>
        <p:style>
          <a:lnRef idx="0">
            <a:scrgbClr r="0" g="0" b="0"/>
          </a:lnRef>
          <a:fillRef idx="0">
            <a:scrgbClr r="0" g="0" b="0"/>
          </a:fillRef>
          <a:effectRef idx="0">
            <a:scrgbClr r="0" g="0" b="0"/>
          </a:effectRef>
          <a:fontRef idx="minor"/>
        </p:style>
        <p:txBody>
          <a:bodyPr vertOverflow="overflow" horzOverflow="overflow" wrap="none" lIns="45720" rIns="45720">
            <a:spAutoFit/>
          </a:bodyPr>
          <a:lstStyle/>
          <a:p>
            <a:pPr>
              <a:lnSpc>
                <a:spcPct val="100000"/>
              </a:lnSpc>
              <a:tabLst>
                <a:tab pos="0" algn="l"/>
              </a:tabLst>
            </a:pPr>
            <a:r>
              <a:rPr lang="ru-RU" sz="3000" b="0" strike="noStrike" spc="-1">
                <a:solidFill>
                  <a:srgbClr val="FDF098"/>
                </a:solidFill>
                <a:latin typeface="Arial"/>
                <a:ea typeface="Arial"/>
              </a:rPr>
              <a:t>11,12,13</a:t>
            </a:r>
            <a:endParaRPr lang="ru-RU" sz="3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D-Spray"/>
          <p:cNvSpPr/>
          <p:nvPr/>
        </p:nvSpPr>
        <p:spPr>
          <a:xfrm>
            <a:off x="1402560" y="2568240"/>
            <a:ext cx="8731440" cy="151488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0000"/>
              </a:lnSpc>
              <a:tabLst>
                <a:tab pos="0" algn="l"/>
              </a:tabLst>
            </a:pPr>
            <a:r>
              <a:rPr lang="ru-RU" sz="9000" b="1" strike="noStrike" spc="-1">
                <a:solidFill>
                  <a:srgbClr val="FF644E"/>
                </a:solidFill>
                <a:latin typeface="Arial"/>
                <a:ea typeface="Arial"/>
              </a:rPr>
              <a:t>D-Spray</a:t>
            </a:r>
            <a:r>
              <a:rPr lang="en-US" sz="9000" b="1" strike="noStrike" spc="-1">
                <a:solidFill>
                  <a:srgbClr val="FF644E"/>
                </a:solidFill>
                <a:latin typeface="Arial"/>
                <a:ea typeface="Arial"/>
              </a:rPr>
              <a:t> 2000</a:t>
            </a:r>
            <a:endParaRPr lang="ru-RU" sz="9000" b="0" strike="noStrike" spc="-1">
              <a:latin typeface="Arial"/>
            </a:endParaRPr>
          </a:p>
        </p:txBody>
      </p:sp>
      <p:pic>
        <p:nvPicPr>
          <p:cNvPr id="398" name="image7.png" descr="image7.png"/>
          <p:cNvPicPr/>
          <p:nvPr/>
        </p:nvPicPr>
        <p:blipFill>
          <a:blip r:embed="rId2"/>
          <a:stretch/>
        </p:blipFill>
        <p:spPr>
          <a:xfrm>
            <a:off x="1537560" y="12793680"/>
            <a:ext cx="1773720" cy="311040"/>
          </a:xfrm>
          <a:prstGeom prst="rect">
            <a:avLst/>
          </a:prstGeom>
          <a:ln w="12700">
            <a:noFill/>
          </a:ln>
        </p:spPr>
      </p:pic>
      <p:sp>
        <p:nvSpPr>
          <p:cNvPr id="399" name="2179"/>
          <p:cNvSpPr/>
          <p:nvPr/>
        </p:nvSpPr>
        <p:spPr>
          <a:xfrm>
            <a:off x="1473840" y="4372560"/>
            <a:ext cx="9032040" cy="7527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0000"/>
              </a:lnSpc>
              <a:tabLst>
                <a:tab pos="0" algn="l"/>
              </a:tabLst>
            </a:pPr>
            <a:r>
              <a:rPr lang="en-US" sz="4000" b="1" strike="noStrike" spc="-100">
                <a:solidFill>
                  <a:srgbClr val="535353"/>
                </a:solidFill>
                <a:latin typeface="Helvetica Neue"/>
                <a:ea typeface="Helvetica Neue"/>
              </a:rPr>
              <a:t>2197</a:t>
            </a:r>
            <a:endParaRPr lang="ru-RU" sz="4000" b="0" strike="noStrike" spc="-1">
              <a:latin typeface="Arial"/>
            </a:endParaRPr>
          </a:p>
        </p:txBody>
      </p:sp>
      <p:sp>
        <p:nvSpPr>
          <p:cNvPr id="400" name="КЛУБНАЯ ЦЕНА"/>
          <p:cNvSpPr/>
          <p:nvPr/>
        </p:nvSpPr>
        <p:spPr>
          <a:xfrm>
            <a:off x="1508400" y="8343360"/>
            <a:ext cx="9032040" cy="50328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ctr">
            <a:spAutoFit/>
          </a:bodyPr>
          <a:lstStyle/>
          <a:p>
            <a:pPr>
              <a:lnSpc>
                <a:spcPct val="100000"/>
              </a:lnSpc>
              <a:spcBef>
                <a:spcPts val="5100"/>
              </a:spcBef>
              <a:tabLst>
                <a:tab pos="0" algn="l"/>
              </a:tabLst>
            </a:pPr>
            <a:r>
              <a:rPr lang="en-GB" sz="3300" b="1" strike="noStrike" spc="-100">
                <a:solidFill>
                  <a:srgbClr val="33414E"/>
                </a:solidFill>
                <a:latin typeface="Arial"/>
                <a:ea typeface="Arial"/>
              </a:rPr>
              <a:t>TARIF CLUB</a:t>
            </a:r>
            <a:endParaRPr lang="ru-RU" sz="3300" b="0" strike="noStrike" spc="-1">
              <a:latin typeface="Arial"/>
            </a:endParaRPr>
          </a:p>
        </p:txBody>
      </p:sp>
      <p:sp>
        <p:nvSpPr>
          <p:cNvPr id="401" name="РОЗНИЧНАЯ ЦЕНА"/>
          <p:cNvSpPr/>
          <p:nvPr/>
        </p:nvSpPr>
        <p:spPr>
          <a:xfrm>
            <a:off x="1508400" y="9762840"/>
            <a:ext cx="6965640" cy="50328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ctr">
            <a:spAutoFit/>
          </a:bodyPr>
          <a:lstStyle/>
          <a:p>
            <a:pPr>
              <a:lnSpc>
                <a:spcPct val="100000"/>
              </a:lnSpc>
              <a:spcBef>
                <a:spcPts val="5100"/>
              </a:spcBef>
              <a:tabLst>
                <a:tab pos="0" algn="l"/>
              </a:tabLst>
            </a:pPr>
            <a:r>
              <a:rPr lang="en-GB" sz="3300" b="1" strike="noStrike" spc="-100">
                <a:solidFill>
                  <a:srgbClr val="33414E"/>
                </a:solidFill>
                <a:latin typeface="Arial"/>
                <a:ea typeface="Arial"/>
              </a:rPr>
              <a:t>PRIX RÉGULIER</a:t>
            </a:r>
            <a:endParaRPr lang="ru-RU" sz="3300" b="0" strike="noStrike" spc="-1">
              <a:latin typeface="Arial"/>
            </a:endParaRPr>
          </a:p>
        </p:txBody>
      </p:sp>
      <p:sp>
        <p:nvSpPr>
          <p:cNvPr id="402" name="?? у.е"/>
          <p:cNvSpPr/>
          <p:nvPr/>
        </p:nvSpPr>
        <p:spPr>
          <a:xfrm>
            <a:off x="6828480" y="9642960"/>
            <a:ext cx="3121560" cy="68652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ctr">
            <a:spAutoFit/>
          </a:bodyPr>
          <a:lstStyle/>
          <a:p>
            <a:pPr>
              <a:lnSpc>
                <a:spcPct val="100000"/>
              </a:lnSpc>
              <a:spcBef>
                <a:spcPts val="5100"/>
              </a:spcBef>
              <a:tabLst>
                <a:tab pos="0" algn="l"/>
              </a:tabLst>
            </a:pPr>
            <a:r>
              <a:rPr lang="ru-RU" sz="4500" b="1" strike="noStrike" spc="-100">
                <a:solidFill>
                  <a:srgbClr val="535353"/>
                </a:solidFill>
                <a:latin typeface="Arial"/>
                <a:ea typeface="Arial"/>
              </a:rPr>
              <a:t>15 </a:t>
            </a:r>
            <a:r>
              <a:rPr lang="es-AR" sz="3300" b="1" strike="noStrike" spc="-100">
                <a:solidFill>
                  <a:srgbClr val="535353"/>
                </a:solidFill>
                <a:latin typeface="Arial"/>
                <a:ea typeface="Arial"/>
              </a:rPr>
              <a:t>EUR</a:t>
            </a:r>
            <a:endParaRPr lang="ru-RU" sz="3300" b="0" strike="noStrike" spc="-1">
              <a:latin typeface="Arial"/>
            </a:endParaRPr>
          </a:p>
        </p:txBody>
      </p:sp>
      <p:sp>
        <p:nvSpPr>
          <p:cNvPr id="403" name="?? у.е"/>
          <p:cNvSpPr/>
          <p:nvPr/>
        </p:nvSpPr>
        <p:spPr>
          <a:xfrm>
            <a:off x="6828480" y="8170200"/>
            <a:ext cx="2332800" cy="68652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ctr">
            <a:spAutoFit/>
          </a:bodyPr>
          <a:lstStyle/>
          <a:p>
            <a:pPr>
              <a:lnSpc>
                <a:spcPct val="100000"/>
              </a:lnSpc>
              <a:spcBef>
                <a:spcPts val="5100"/>
              </a:spcBef>
              <a:tabLst>
                <a:tab pos="0" algn="l"/>
              </a:tabLst>
            </a:pPr>
            <a:r>
              <a:rPr lang="ru-RU" sz="4500" b="1" strike="noStrike" spc="-100">
                <a:solidFill>
                  <a:srgbClr val="535353"/>
                </a:solidFill>
                <a:latin typeface="Arial"/>
                <a:ea typeface="Arial"/>
              </a:rPr>
              <a:t>12 </a:t>
            </a:r>
            <a:r>
              <a:rPr lang="es-AR" sz="3300" b="1" strike="noStrike" spc="-100">
                <a:solidFill>
                  <a:srgbClr val="535353"/>
                </a:solidFill>
                <a:latin typeface="Arial"/>
                <a:ea typeface="Arial"/>
              </a:rPr>
              <a:t>EUR</a:t>
            </a:r>
            <a:endParaRPr lang="ru-RU" sz="3300" b="0" strike="noStrike" spc="-1">
              <a:latin typeface="Arial"/>
            </a:endParaRPr>
          </a:p>
        </p:txBody>
      </p:sp>
      <p:sp>
        <p:nvSpPr>
          <p:cNvPr id="404" name="БОНУСНЫЕ БАЛЛЫ"/>
          <p:cNvSpPr/>
          <p:nvPr/>
        </p:nvSpPr>
        <p:spPr>
          <a:xfrm>
            <a:off x="1508400" y="6923880"/>
            <a:ext cx="9032040" cy="50328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ctr">
            <a:spAutoFit/>
          </a:bodyPr>
          <a:lstStyle/>
          <a:p>
            <a:pPr>
              <a:lnSpc>
                <a:spcPct val="100000"/>
              </a:lnSpc>
              <a:spcBef>
                <a:spcPts val="5100"/>
              </a:spcBef>
              <a:tabLst>
                <a:tab pos="0" algn="l"/>
              </a:tabLst>
            </a:pPr>
            <a:r>
              <a:rPr lang="en-GB" sz="3300" b="1" strike="noStrike" spc="-100" dirty="0">
                <a:solidFill>
                  <a:srgbClr val="33414E"/>
                </a:solidFill>
                <a:latin typeface="Arial"/>
                <a:ea typeface="Arial"/>
              </a:rPr>
              <a:t>POINTS </a:t>
            </a:r>
            <a:r>
              <a:rPr lang="en-GB" sz="3300" b="1" strike="noStrike" spc="-100" dirty="0" smtClean="0">
                <a:solidFill>
                  <a:srgbClr val="33414E"/>
                </a:solidFill>
                <a:latin typeface="Arial"/>
                <a:ea typeface="Arial"/>
              </a:rPr>
              <a:t>BONUS  </a:t>
            </a:r>
            <a:endParaRPr lang="ru-RU" sz="3300" b="0" strike="noStrike" spc="-1" dirty="0">
              <a:latin typeface="Arial"/>
            </a:endParaRPr>
          </a:p>
        </p:txBody>
      </p:sp>
      <p:sp>
        <p:nvSpPr>
          <p:cNvPr id="405" name="??"/>
          <p:cNvSpPr/>
          <p:nvPr/>
        </p:nvSpPr>
        <p:spPr>
          <a:xfrm>
            <a:off x="6777360" y="6784560"/>
            <a:ext cx="1604880" cy="68508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ctr">
            <a:spAutoFit/>
          </a:bodyPr>
          <a:lstStyle/>
          <a:p>
            <a:pPr>
              <a:lnSpc>
                <a:spcPct val="100000"/>
              </a:lnSpc>
              <a:spcBef>
                <a:spcPts val="5100"/>
              </a:spcBef>
              <a:tabLst>
                <a:tab pos="0" algn="l"/>
              </a:tabLst>
            </a:pPr>
            <a:r>
              <a:rPr lang="ru-RU" sz="4500" b="1" strike="noStrike" spc="-100">
                <a:solidFill>
                  <a:srgbClr val="535353"/>
                </a:solidFill>
                <a:latin typeface="Arial"/>
                <a:ea typeface="Arial"/>
              </a:rPr>
              <a:t>7</a:t>
            </a:r>
            <a:endParaRPr lang="ru-RU" sz="4500" b="0" strike="noStrike" spc="-1">
              <a:latin typeface="Arial"/>
            </a:endParaRPr>
          </a:p>
        </p:txBody>
      </p:sp>
      <p:sp>
        <p:nvSpPr>
          <p:cNvPr id="406" name="Кружок"/>
          <p:cNvSpPr/>
          <p:nvPr/>
        </p:nvSpPr>
        <p:spPr>
          <a:xfrm>
            <a:off x="6510600" y="6640920"/>
            <a:ext cx="1069200" cy="1069200"/>
          </a:xfrm>
          <a:prstGeom prst="ellipse">
            <a:avLst/>
          </a:prstGeom>
          <a:noFill/>
          <a:ln w="38160">
            <a:solidFill>
              <a:srgbClr val="FF5500"/>
            </a:solidFill>
            <a:round/>
          </a:ln>
        </p:spPr>
        <p:style>
          <a:lnRef idx="0">
            <a:scrgbClr r="0" g="0" b="0"/>
          </a:lnRef>
          <a:fillRef idx="0">
            <a:scrgbClr r="0" g="0" b="0"/>
          </a:fillRef>
          <a:effectRef idx="0">
            <a:scrgbClr r="0" g="0" b="0"/>
          </a:effectRef>
          <a:fontRef idx="minor"/>
        </p:style>
      </p:sp>
      <p:sp>
        <p:nvSpPr>
          <p:cNvPr id="407" name="D-Spray"/>
          <p:cNvSpPr/>
          <p:nvPr/>
        </p:nvSpPr>
        <p:spPr>
          <a:xfrm>
            <a:off x="22411440" y="12786120"/>
            <a:ext cx="1120680" cy="41760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gn="r">
              <a:lnSpc>
                <a:spcPct val="90000"/>
              </a:lnSpc>
              <a:tabLst>
                <a:tab pos="0" algn="l"/>
              </a:tabLst>
            </a:pPr>
            <a:r>
              <a:rPr lang="ru-RU" sz="2000" b="1" strike="noStrike" spc="-1">
                <a:solidFill>
                  <a:srgbClr val="2D2D2E"/>
                </a:solidFill>
                <a:latin typeface="Arial"/>
                <a:ea typeface="Arial"/>
              </a:rPr>
              <a:t>D-Spray</a:t>
            </a:r>
            <a:endParaRPr lang="ru-RU" sz="2000" b="0" strike="noStrike" spc="-1">
              <a:latin typeface="Arial"/>
            </a:endParaRPr>
          </a:p>
        </p:txBody>
      </p:sp>
      <p:pic>
        <p:nvPicPr>
          <p:cNvPr id="408" name="Рисунок 407"/>
          <p:cNvPicPr/>
          <p:nvPr/>
        </p:nvPicPr>
        <p:blipFill>
          <a:blip r:embed="rId3"/>
          <a:stretch/>
        </p:blipFill>
        <p:spPr>
          <a:xfrm>
            <a:off x="14481720" y="2373120"/>
            <a:ext cx="6331320" cy="94741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EFEA"/>
        </a:solidFill>
        <a:effectLst/>
      </p:bgPr>
    </p:bg>
    <p:spTree>
      <p:nvGrpSpPr>
        <p:cNvPr id="1" name=""/>
        <p:cNvGrpSpPr/>
        <p:nvPr/>
      </p:nvGrpSpPr>
      <p:grpSpPr>
        <a:xfrm>
          <a:off x="0" y="0"/>
          <a:ext cx="0" cy="0"/>
          <a:chOff x="0" y="0"/>
          <a:chExt cx="0" cy="0"/>
        </a:xfrm>
      </p:grpSpPr>
      <p:sp>
        <p:nvSpPr>
          <p:cNvPr id="409" name="D-Spray"/>
          <p:cNvSpPr/>
          <p:nvPr/>
        </p:nvSpPr>
        <p:spPr>
          <a:xfrm>
            <a:off x="691200" y="619200"/>
            <a:ext cx="8731440" cy="151488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0000"/>
              </a:lnSpc>
              <a:tabLst>
                <a:tab pos="0" algn="l"/>
              </a:tabLst>
            </a:pPr>
            <a:r>
              <a:rPr lang="en-GB" sz="9000" b="1" strike="noStrike" spc="-1">
                <a:solidFill>
                  <a:srgbClr val="FF644E"/>
                </a:solidFill>
                <a:latin typeface="Arial"/>
                <a:ea typeface="Arial"/>
              </a:rPr>
              <a:t>Bibliographie</a:t>
            </a:r>
            <a:endParaRPr lang="ru-RU" sz="9000" b="0" strike="noStrike" spc="-1">
              <a:latin typeface="Arial"/>
            </a:endParaRPr>
          </a:p>
        </p:txBody>
      </p:sp>
      <p:sp>
        <p:nvSpPr>
          <p:cNvPr id="410" name="TextBox 2"/>
          <p:cNvSpPr/>
          <p:nvPr/>
        </p:nvSpPr>
        <p:spPr>
          <a:xfrm>
            <a:off x="762480" y="2311920"/>
            <a:ext cx="11596320" cy="10248960"/>
          </a:xfrm>
          <a:prstGeom prst="rect">
            <a:avLst/>
          </a:prstGeom>
          <a:noFill/>
          <a:ln w="12700">
            <a:noFill/>
          </a:ln>
        </p:spPr>
        <p:style>
          <a:lnRef idx="0">
            <a:scrgbClr r="0" g="0" b="0"/>
          </a:lnRef>
          <a:fillRef idx="0">
            <a:scrgbClr r="0" g="0" b="0"/>
          </a:fillRef>
          <a:effectRef idx="0">
            <a:scrgbClr r="0" g="0" b="0"/>
          </a:effectRef>
          <a:fontRef idx="minor"/>
        </p:style>
        <p:txBody>
          <a:bodyPr vertOverflow="overflow" horzOverflow="overflow" lIns="45720" rIns="45720">
            <a:spAutoFit/>
          </a:bodyPr>
          <a:lstStyle/>
          <a:p>
            <a:pPr marL="360">
              <a:lnSpc>
                <a:spcPct val="100000"/>
              </a:lnSpc>
              <a:buClr>
                <a:srgbClr val="000000"/>
              </a:buClr>
            </a:pPr>
            <a:r>
              <a:rPr lang="en-US" sz="2200" spc="-1" dirty="0" smtClean="0">
                <a:solidFill>
                  <a:srgbClr val="000000"/>
                </a:solidFill>
                <a:latin typeface="Arial"/>
                <a:ea typeface="Arial"/>
              </a:rPr>
              <a:t>1. </a:t>
            </a:r>
            <a:r>
              <a:rPr lang="en-US" sz="2200" b="0" strike="noStrike" spc="-1" dirty="0" err="1" smtClean="0">
                <a:solidFill>
                  <a:srgbClr val="000000"/>
                </a:solidFill>
                <a:latin typeface="Arial"/>
                <a:ea typeface="Arial"/>
              </a:rPr>
              <a:t>Koolman</a:t>
            </a:r>
            <a:r>
              <a:rPr lang="en-US" sz="2200" b="0" strike="noStrike" spc="-1" dirty="0" smtClean="0">
                <a:solidFill>
                  <a:srgbClr val="000000"/>
                </a:solidFill>
                <a:latin typeface="Arial"/>
                <a:ea typeface="Arial"/>
              </a:rPr>
              <a:t> </a:t>
            </a:r>
            <a:r>
              <a:rPr lang="en-US" sz="2200" b="0" strike="noStrike" spc="-1" dirty="0">
                <a:solidFill>
                  <a:srgbClr val="000000"/>
                </a:solidFill>
                <a:latin typeface="Arial"/>
                <a:ea typeface="Arial"/>
              </a:rPr>
              <a:t>J., </a:t>
            </a:r>
            <a:r>
              <a:rPr lang="en-US" sz="2200" b="0" strike="noStrike" spc="-1" dirty="0" err="1">
                <a:solidFill>
                  <a:srgbClr val="000000"/>
                </a:solidFill>
                <a:latin typeface="Arial"/>
                <a:ea typeface="Arial"/>
              </a:rPr>
              <a:t>Röhm</a:t>
            </a:r>
            <a:r>
              <a:rPr lang="en-US" sz="2200" b="0" strike="noStrike" spc="-1" dirty="0">
                <a:solidFill>
                  <a:srgbClr val="000000"/>
                </a:solidFill>
                <a:latin typeface="Arial"/>
                <a:ea typeface="Arial"/>
              </a:rPr>
              <a:t> K.H., Wirth J. </a:t>
            </a:r>
            <a:r>
              <a:rPr lang="en-US" sz="2200" b="0" strike="noStrike" spc="-1" dirty="0" err="1">
                <a:solidFill>
                  <a:srgbClr val="000000"/>
                </a:solidFill>
                <a:latin typeface="Arial"/>
                <a:ea typeface="Arial"/>
              </a:rPr>
              <a:t>Taschenatlas</a:t>
            </a:r>
            <a:r>
              <a:rPr lang="en-US" sz="2200" b="0" strike="noStrike" spc="-1" dirty="0">
                <a:solidFill>
                  <a:srgbClr val="000000"/>
                </a:solidFill>
                <a:latin typeface="Arial"/>
                <a:ea typeface="Arial"/>
              </a:rPr>
              <a:t> der </a:t>
            </a:r>
            <a:r>
              <a:rPr lang="en-US" sz="2200" b="0" strike="noStrike" spc="-1" dirty="0" err="1">
                <a:solidFill>
                  <a:srgbClr val="000000"/>
                </a:solidFill>
                <a:latin typeface="Arial"/>
                <a:ea typeface="Arial"/>
              </a:rPr>
              <a:t>Biochemie</a:t>
            </a:r>
            <a:r>
              <a:rPr lang="en-US" sz="2200" b="0" strike="noStrike" spc="-1" dirty="0">
                <a:solidFill>
                  <a:srgbClr val="000000"/>
                </a:solidFill>
                <a:latin typeface="Arial"/>
                <a:ea typeface="Arial"/>
              </a:rPr>
              <a:t>. German: </a:t>
            </a:r>
            <a:r>
              <a:rPr lang="en-US" sz="2200" b="0" strike="noStrike" spc="-1" dirty="0" err="1">
                <a:solidFill>
                  <a:srgbClr val="000000"/>
                </a:solidFill>
                <a:latin typeface="Arial"/>
                <a:ea typeface="Arial"/>
              </a:rPr>
              <a:t>Thieme</a:t>
            </a:r>
            <a:r>
              <a:rPr lang="en-US" sz="2200" b="0" strike="noStrike" spc="-1" dirty="0">
                <a:solidFill>
                  <a:srgbClr val="000000"/>
                </a:solidFill>
                <a:latin typeface="Arial"/>
                <a:ea typeface="Arial"/>
              </a:rPr>
              <a:t>, 2003.</a:t>
            </a:r>
            <a:r>
              <a:rPr lang="ru-RU" sz="2200" b="0" strike="noStrike" spc="-1" dirty="0">
                <a:solidFill>
                  <a:srgbClr val="000000"/>
                </a:solidFill>
                <a:latin typeface="Arial"/>
                <a:ea typeface="Arial"/>
              </a:rPr>
              <a:t> </a:t>
            </a:r>
            <a:r>
              <a:rPr lang="ru-RU" sz="2200" b="0" u="sng" strike="noStrike" spc="-1" dirty="0">
                <a:solidFill>
                  <a:srgbClr val="6666FF"/>
                </a:solidFill>
                <a:uFillTx/>
                <a:latin typeface="Arial"/>
                <a:ea typeface="Arial"/>
                <a:hlinkClick r:id="rId2"/>
              </a:rPr>
              <a:t>https://faculty.ksu.edu.sa/sites/default/files/color_atlas_of_biochemistry_2nd_ed.pdf</a:t>
            </a:r>
            <a:r>
              <a:rPr lang="en-US" sz="2200" b="0" strike="noStrike" spc="-1" dirty="0">
                <a:solidFill>
                  <a:srgbClr val="989898"/>
                </a:solidFill>
                <a:latin typeface="Arial"/>
                <a:ea typeface="Arial"/>
              </a:rPr>
              <a:t> </a:t>
            </a:r>
            <a:endParaRPr lang="ru-RU" sz="2200" b="0" strike="noStrike" spc="-1" dirty="0">
              <a:latin typeface="Arial"/>
            </a:endParaRPr>
          </a:p>
          <a:p>
            <a:pPr marL="360">
              <a:lnSpc>
                <a:spcPct val="100000"/>
              </a:lnSpc>
              <a:buClr>
                <a:srgbClr val="000000"/>
              </a:buClr>
            </a:pPr>
            <a:endParaRPr lang="fr-FR" sz="2200" spc="-1" dirty="0">
              <a:latin typeface="Arial"/>
            </a:endParaRPr>
          </a:p>
          <a:p>
            <a:pPr marL="360">
              <a:lnSpc>
                <a:spcPct val="100000"/>
              </a:lnSpc>
              <a:buClr>
                <a:srgbClr val="000000"/>
              </a:buClr>
            </a:pPr>
            <a:r>
              <a:rPr lang="fr-FR" sz="2200" spc="-1" dirty="0" smtClean="0">
                <a:solidFill>
                  <a:srgbClr val="000000"/>
                </a:solidFill>
                <a:latin typeface="Arial"/>
                <a:ea typeface="Arial"/>
              </a:rPr>
              <a:t>2. </a:t>
            </a:r>
            <a:r>
              <a:rPr lang="en-US" sz="2200" b="0" strike="noStrike" spc="-1" dirty="0" smtClean="0">
                <a:solidFill>
                  <a:srgbClr val="000000"/>
                </a:solidFill>
                <a:latin typeface="Arial"/>
                <a:ea typeface="Arial"/>
              </a:rPr>
              <a:t>Ultraviolet </a:t>
            </a:r>
            <a:r>
              <a:rPr lang="en-US" sz="2200" b="0" strike="noStrike" spc="-1" dirty="0">
                <a:solidFill>
                  <a:srgbClr val="000000"/>
                </a:solidFill>
                <a:latin typeface="Arial"/>
                <a:ea typeface="Arial"/>
              </a:rPr>
              <a:t>Radiation: How it Affects Life on Earth. </a:t>
            </a:r>
            <a:r>
              <a:rPr lang="en-US" sz="2200" b="0" u="sng" strike="noStrike" spc="-1" dirty="0">
                <a:solidFill>
                  <a:srgbClr val="6666FF"/>
                </a:solidFill>
                <a:uFillTx/>
                <a:latin typeface="Arial"/>
                <a:ea typeface="Arial"/>
                <a:hlinkClick r:id="rId3"/>
              </a:rPr>
              <a:t>https://earthobservatory.nasa.gov/features/UVB/uvb_radiation3.php</a:t>
            </a:r>
            <a:endParaRPr lang="ru-RU" sz="2200" b="0" strike="noStrike" spc="-1" dirty="0">
              <a:latin typeface="Arial"/>
            </a:endParaRPr>
          </a:p>
          <a:p>
            <a:pPr>
              <a:lnSpc>
                <a:spcPct val="100000"/>
              </a:lnSpc>
            </a:pPr>
            <a:endParaRPr lang="ru-RU" sz="2200" b="0" strike="noStrike" spc="-1" dirty="0">
              <a:latin typeface="Arial"/>
            </a:endParaRPr>
          </a:p>
          <a:p>
            <a:pPr marL="360">
              <a:lnSpc>
                <a:spcPct val="100000"/>
              </a:lnSpc>
              <a:buClr>
                <a:srgbClr val="000000"/>
              </a:buClr>
            </a:pPr>
            <a:r>
              <a:rPr lang="en-US" sz="2200" b="0" strike="noStrike" spc="-1" dirty="0" smtClean="0">
                <a:solidFill>
                  <a:srgbClr val="000000"/>
                </a:solidFill>
                <a:latin typeface="Arial"/>
                <a:ea typeface="Arial"/>
              </a:rPr>
              <a:t>3. Claire </a:t>
            </a:r>
            <a:r>
              <a:rPr lang="en-US" sz="2200" b="0" strike="noStrike" spc="-1" dirty="0">
                <a:solidFill>
                  <a:srgbClr val="000000"/>
                </a:solidFill>
                <a:latin typeface="Arial"/>
                <a:ea typeface="Arial"/>
              </a:rPr>
              <a:t>E. Williams, Elizabeth A. Williams, Bernard M. Corfe. Rate of change of circulating 25-hydroxyvitamin D following sublingual and capsular vitamin D preparations. European Journal of Clinical Nutrition. 23 September 2019. </a:t>
            </a:r>
            <a:r>
              <a:rPr lang="en-US" sz="2200" b="0" u="sng" strike="noStrike" spc="-1" dirty="0">
                <a:solidFill>
                  <a:srgbClr val="0000FF"/>
                </a:solidFill>
                <a:uFillTx/>
                <a:latin typeface="Arial"/>
                <a:ea typeface="Arial"/>
                <a:hlinkClick r:id="rId4"/>
              </a:rPr>
              <a:t>https://pubmed.ncbi.nlm.nih.gov/31548595/</a:t>
            </a:r>
            <a:r>
              <a:rPr lang="en-US" sz="2200" b="0" strike="noStrike" spc="-1" dirty="0">
                <a:solidFill>
                  <a:srgbClr val="000000"/>
                </a:solidFill>
                <a:latin typeface="Arial"/>
                <a:ea typeface="Arial"/>
              </a:rPr>
              <a:t> </a:t>
            </a:r>
            <a:endParaRPr lang="ru-RU" sz="2200" b="0" strike="noStrike" spc="-1" dirty="0">
              <a:latin typeface="Arial"/>
            </a:endParaRPr>
          </a:p>
          <a:p>
            <a:pPr>
              <a:lnSpc>
                <a:spcPct val="100000"/>
              </a:lnSpc>
            </a:pPr>
            <a:endParaRPr lang="ru-RU" sz="2200" b="0" strike="noStrike" spc="-1" dirty="0">
              <a:latin typeface="Arial"/>
            </a:endParaRPr>
          </a:p>
          <a:p>
            <a:pPr marL="360">
              <a:lnSpc>
                <a:spcPct val="100000"/>
              </a:lnSpc>
              <a:buClr>
                <a:srgbClr val="000000"/>
              </a:buClr>
            </a:pPr>
            <a:r>
              <a:rPr lang="en-US" sz="2200" b="0" strike="noStrike" spc="-1" dirty="0" smtClean="0">
                <a:solidFill>
                  <a:srgbClr val="000000"/>
                </a:solidFill>
                <a:latin typeface="Arial"/>
                <a:ea typeface="Arial"/>
              </a:rPr>
              <a:t>4. </a:t>
            </a:r>
            <a:r>
              <a:rPr lang="en-US" sz="2200" b="0" strike="noStrike" spc="-1" dirty="0" err="1" smtClean="0">
                <a:solidFill>
                  <a:srgbClr val="000000"/>
                </a:solidFill>
                <a:latin typeface="Arial"/>
                <a:ea typeface="Arial"/>
              </a:rPr>
              <a:t>Holick</a:t>
            </a:r>
            <a:r>
              <a:rPr lang="en-US" sz="2200" b="0" strike="noStrike" spc="-1" dirty="0" smtClean="0">
                <a:solidFill>
                  <a:srgbClr val="000000"/>
                </a:solidFill>
                <a:latin typeface="Arial"/>
                <a:ea typeface="Arial"/>
              </a:rPr>
              <a:t> </a:t>
            </a:r>
            <a:r>
              <a:rPr lang="en-US" sz="2200" b="0" strike="noStrike" spc="-1" dirty="0">
                <a:solidFill>
                  <a:srgbClr val="000000"/>
                </a:solidFill>
                <a:latin typeface="Arial"/>
                <a:ea typeface="Arial"/>
              </a:rPr>
              <a:t>MF. The vitamin D deficiency pandemic: Approaches for diagnosis, treatment </a:t>
            </a:r>
            <a:r>
              <a:rPr dirty="0"/>
              <a:t/>
            </a:r>
            <a:br>
              <a:rPr dirty="0"/>
            </a:br>
            <a:r>
              <a:rPr lang="en-US" sz="2200" b="0" strike="noStrike" spc="-1" dirty="0">
                <a:solidFill>
                  <a:srgbClr val="000000"/>
                </a:solidFill>
                <a:latin typeface="Arial"/>
                <a:ea typeface="Arial"/>
              </a:rPr>
              <a:t>and prevention. Rev </a:t>
            </a:r>
            <a:r>
              <a:rPr lang="en-US" sz="2200" b="0" strike="noStrike" spc="-1" dirty="0" err="1">
                <a:solidFill>
                  <a:srgbClr val="000000"/>
                </a:solidFill>
                <a:latin typeface="Arial"/>
                <a:ea typeface="Arial"/>
              </a:rPr>
              <a:t>Endocr</a:t>
            </a:r>
            <a:r>
              <a:rPr lang="en-US" sz="2200" b="0" strike="noStrike" spc="-1" dirty="0">
                <a:solidFill>
                  <a:srgbClr val="000000"/>
                </a:solidFill>
                <a:latin typeface="Arial"/>
                <a:ea typeface="Arial"/>
              </a:rPr>
              <a:t> </a:t>
            </a:r>
            <a:r>
              <a:rPr lang="en-US" sz="2200" b="0" strike="noStrike" spc="-1" dirty="0" err="1">
                <a:solidFill>
                  <a:srgbClr val="000000"/>
                </a:solidFill>
                <a:latin typeface="Arial"/>
                <a:ea typeface="Arial"/>
              </a:rPr>
              <a:t>Metab</a:t>
            </a:r>
            <a:r>
              <a:rPr lang="en-US" sz="2200" b="0" strike="noStrike" spc="-1" dirty="0">
                <a:solidFill>
                  <a:srgbClr val="000000"/>
                </a:solidFill>
                <a:latin typeface="Arial"/>
                <a:ea typeface="Arial"/>
              </a:rPr>
              <a:t> </a:t>
            </a:r>
            <a:r>
              <a:rPr lang="en-US" sz="2200" b="0" strike="noStrike" spc="-1" dirty="0" err="1">
                <a:solidFill>
                  <a:srgbClr val="000000"/>
                </a:solidFill>
                <a:latin typeface="Arial"/>
                <a:ea typeface="Arial"/>
              </a:rPr>
              <a:t>Disord</a:t>
            </a:r>
            <a:r>
              <a:rPr lang="en-US" sz="2200" b="0" strike="noStrike" spc="-1" dirty="0">
                <a:solidFill>
                  <a:srgbClr val="000000"/>
                </a:solidFill>
                <a:latin typeface="Arial"/>
                <a:ea typeface="Arial"/>
              </a:rPr>
              <a:t>. 2017 Jun;18(2):153-165. </a:t>
            </a:r>
            <a:r>
              <a:rPr dirty="0"/>
              <a:t/>
            </a:r>
            <a:br>
              <a:rPr dirty="0"/>
            </a:br>
            <a:r>
              <a:rPr lang="en-US" sz="2200" b="0" strike="noStrike" spc="-1" dirty="0" err="1">
                <a:solidFill>
                  <a:srgbClr val="000000"/>
                </a:solidFill>
                <a:latin typeface="Arial"/>
                <a:ea typeface="Arial"/>
              </a:rPr>
              <a:t>doi</a:t>
            </a:r>
            <a:r>
              <a:rPr lang="en-US" sz="2200" b="0" strike="noStrike" spc="-1" dirty="0">
                <a:solidFill>
                  <a:srgbClr val="000000"/>
                </a:solidFill>
                <a:latin typeface="Arial"/>
                <a:ea typeface="Arial"/>
              </a:rPr>
              <a:t>:</a:t>
            </a:r>
            <a:r>
              <a:rPr lang="ru-RU" sz="2200" b="0" strike="noStrike" spc="-1" dirty="0">
                <a:solidFill>
                  <a:srgbClr val="000000"/>
                </a:solidFill>
                <a:latin typeface="Arial"/>
                <a:ea typeface="Arial"/>
              </a:rPr>
              <a:t> </a:t>
            </a:r>
            <a:r>
              <a:rPr lang="en-US" sz="2200" b="0" strike="noStrike" spc="-1" dirty="0">
                <a:solidFill>
                  <a:srgbClr val="000000"/>
                </a:solidFill>
                <a:latin typeface="Arial"/>
                <a:ea typeface="Arial"/>
              </a:rPr>
              <a:t>10.1007/s11154-017-9424-1. PMID: 28516265.</a:t>
            </a:r>
            <a:r>
              <a:rPr lang="ru-RU" sz="2200" b="0" strike="noStrike" spc="-1" dirty="0">
                <a:solidFill>
                  <a:srgbClr val="000000"/>
                </a:solidFill>
                <a:latin typeface="Arial"/>
                <a:ea typeface="Arial"/>
              </a:rPr>
              <a:t> </a:t>
            </a:r>
            <a:r>
              <a:rPr lang="ru-RU" sz="2200" b="0" u="sng" strike="noStrike" spc="-1" dirty="0">
                <a:solidFill>
                  <a:srgbClr val="6666FF"/>
                </a:solidFill>
                <a:uFillTx/>
                <a:latin typeface="Arial"/>
                <a:ea typeface="Arial"/>
                <a:hlinkClick r:id="rId5"/>
              </a:rPr>
              <a:t>https://pubmed.ncbi.nlm.nih.gov/28516265/</a:t>
            </a:r>
            <a:endParaRPr lang="ru-RU" sz="2200" b="0" strike="noStrike" spc="-1" dirty="0">
              <a:latin typeface="Arial"/>
            </a:endParaRPr>
          </a:p>
          <a:p>
            <a:pPr>
              <a:lnSpc>
                <a:spcPct val="100000"/>
              </a:lnSpc>
            </a:pPr>
            <a:endParaRPr lang="ru-RU" sz="2200" b="0" strike="noStrike" spc="-1" dirty="0">
              <a:latin typeface="Arial"/>
            </a:endParaRPr>
          </a:p>
          <a:p>
            <a:pPr marL="360">
              <a:lnSpc>
                <a:spcPct val="100000"/>
              </a:lnSpc>
              <a:buClr>
                <a:srgbClr val="000000"/>
              </a:buClr>
            </a:pPr>
            <a:r>
              <a:rPr lang="en-US" sz="2200" b="0" strike="noStrike" spc="-1" dirty="0" smtClean="0">
                <a:solidFill>
                  <a:srgbClr val="000000"/>
                </a:solidFill>
                <a:latin typeface="Arial"/>
                <a:ea typeface="Arial"/>
              </a:rPr>
              <a:t>5. </a:t>
            </a:r>
            <a:r>
              <a:rPr lang="en-US" sz="2200" b="0" strike="noStrike" spc="-1" dirty="0" err="1" smtClean="0">
                <a:solidFill>
                  <a:srgbClr val="000000"/>
                </a:solidFill>
                <a:latin typeface="Arial"/>
                <a:ea typeface="Arial"/>
              </a:rPr>
              <a:t>Lerchbaum</a:t>
            </a:r>
            <a:r>
              <a:rPr lang="en-US" sz="2200" b="0" strike="noStrike" spc="-1" dirty="0" smtClean="0">
                <a:solidFill>
                  <a:srgbClr val="000000"/>
                </a:solidFill>
                <a:latin typeface="Arial"/>
                <a:ea typeface="Arial"/>
              </a:rPr>
              <a:t> </a:t>
            </a:r>
            <a:r>
              <a:rPr lang="en-US" sz="2200" b="0" strike="noStrike" spc="-1" dirty="0">
                <a:solidFill>
                  <a:srgbClr val="000000"/>
                </a:solidFill>
                <a:latin typeface="Arial"/>
                <a:ea typeface="Arial"/>
              </a:rPr>
              <a:t>E, </a:t>
            </a:r>
            <a:r>
              <a:rPr lang="en-US" sz="2200" b="0" strike="noStrike" spc="-1" dirty="0" err="1">
                <a:solidFill>
                  <a:srgbClr val="000000"/>
                </a:solidFill>
                <a:latin typeface="Arial"/>
                <a:ea typeface="Arial"/>
              </a:rPr>
              <a:t>Obermayer-Pietsch</a:t>
            </a:r>
            <a:r>
              <a:rPr lang="en-US" sz="2200" b="0" strike="noStrike" spc="-1" dirty="0">
                <a:solidFill>
                  <a:srgbClr val="000000"/>
                </a:solidFill>
                <a:latin typeface="Arial"/>
                <a:ea typeface="Arial"/>
              </a:rPr>
              <a:t> B. Vitamin D and fertility: a systematic review. </a:t>
            </a:r>
            <a:r>
              <a:rPr dirty="0"/>
              <a:t/>
            </a:r>
            <a:br>
              <a:rPr dirty="0"/>
            </a:br>
            <a:r>
              <a:rPr lang="en-US" sz="2200" b="0" strike="noStrike" spc="-1" dirty="0" err="1">
                <a:solidFill>
                  <a:srgbClr val="000000"/>
                </a:solidFill>
                <a:latin typeface="Arial"/>
                <a:ea typeface="Arial"/>
              </a:rPr>
              <a:t>Eur</a:t>
            </a:r>
            <a:r>
              <a:rPr lang="en-US" sz="2200" b="0" strike="noStrike" spc="-1" dirty="0">
                <a:solidFill>
                  <a:srgbClr val="000000"/>
                </a:solidFill>
                <a:latin typeface="Arial"/>
                <a:ea typeface="Arial"/>
              </a:rPr>
              <a:t> J </a:t>
            </a:r>
            <a:r>
              <a:rPr lang="en-US" sz="2200" b="0" strike="noStrike" spc="-1" dirty="0" err="1">
                <a:solidFill>
                  <a:srgbClr val="000000"/>
                </a:solidFill>
                <a:latin typeface="Arial"/>
                <a:ea typeface="Arial"/>
              </a:rPr>
              <a:t>Endocrinol</a:t>
            </a:r>
            <a:r>
              <a:rPr lang="en-US" sz="2200" b="0" strike="noStrike" spc="-1" dirty="0">
                <a:solidFill>
                  <a:srgbClr val="000000"/>
                </a:solidFill>
                <a:latin typeface="Arial"/>
                <a:ea typeface="Arial"/>
              </a:rPr>
              <a:t>. 2012 May;166(5):765-78. </a:t>
            </a:r>
            <a:r>
              <a:rPr lang="en-US" sz="2200" b="0" strike="noStrike" spc="-1" dirty="0" err="1">
                <a:solidFill>
                  <a:srgbClr val="000000"/>
                </a:solidFill>
                <a:latin typeface="Arial"/>
                <a:ea typeface="Arial"/>
              </a:rPr>
              <a:t>doi</a:t>
            </a:r>
            <a:r>
              <a:rPr lang="en-US" sz="2200" b="0" strike="noStrike" spc="-1" dirty="0">
                <a:solidFill>
                  <a:srgbClr val="000000"/>
                </a:solidFill>
                <a:latin typeface="Arial"/>
                <a:ea typeface="Arial"/>
              </a:rPr>
              <a:t>: 10.1530/EJE-11-0984. </a:t>
            </a:r>
            <a:r>
              <a:rPr lang="en-US" sz="2200" b="0" strike="noStrike" spc="-1" dirty="0" err="1">
                <a:solidFill>
                  <a:srgbClr val="000000"/>
                </a:solidFill>
                <a:latin typeface="Arial"/>
                <a:ea typeface="Arial"/>
              </a:rPr>
              <a:t>Epub</a:t>
            </a:r>
            <a:r>
              <a:rPr lang="en-US" sz="2200" b="0" strike="noStrike" spc="-1" dirty="0">
                <a:solidFill>
                  <a:srgbClr val="000000"/>
                </a:solidFill>
                <a:latin typeface="Arial"/>
                <a:ea typeface="Arial"/>
              </a:rPr>
              <a:t> 2012 </a:t>
            </a:r>
            <a:r>
              <a:rPr dirty="0"/>
              <a:t/>
            </a:r>
            <a:br>
              <a:rPr dirty="0"/>
            </a:br>
            <a:r>
              <a:rPr lang="en-US" sz="2200" b="0" strike="noStrike" spc="-1" dirty="0">
                <a:solidFill>
                  <a:srgbClr val="000000"/>
                </a:solidFill>
                <a:latin typeface="Arial"/>
                <a:ea typeface="Arial"/>
              </a:rPr>
              <a:t>Jan 24. PMID: 22275473.</a:t>
            </a:r>
            <a:r>
              <a:rPr lang="ru-RU" sz="2200" b="0" strike="noStrike" spc="-1" dirty="0">
                <a:solidFill>
                  <a:srgbClr val="000000"/>
                </a:solidFill>
                <a:latin typeface="Arial"/>
                <a:ea typeface="Arial"/>
              </a:rPr>
              <a:t> </a:t>
            </a:r>
            <a:r>
              <a:rPr lang="ru-RU" sz="2200" b="0" u="sng" strike="noStrike" spc="-1" dirty="0">
                <a:solidFill>
                  <a:srgbClr val="6666FF"/>
                </a:solidFill>
                <a:uFillTx/>
                <a:latin typeface="Arial"/>
                <a:ea typeface="Arial"/>
                <a:hlinkClick r:id="rId6"/>
              </a:rPr>
              <a:t>https://pubmed.ncbi.nlm.nih.gov/22275473/</a:t>
            </a:r>
            <a:r>
              <a:rPr lang="ru-RU" sz="2200" b="0" strike="noStrike" spc="-1" dirty="0">
                <a:solidFill>
                  <a:srgbClr val="989898"/>
                </a:solidFill>
                <a:latin typeface="Arial"/>
                <a:ea typeface="Arial"/>
              </a:rPr>
              <a:t> </a:t>
            </a:r>
            <a:endParaRPr lang="ru-RU" sz="2200" b="0" strike="noStrike" spc="-1" dirty="0">
              <a:latin typeface="Arial"/>
            </a:endParaRPr>
          </a:p>
          <a:p>
            <a:pPr>
              <a:lnSpc>
                <a:spcPct val="100000"/>
              </a:lnSpc>
            </a:pPr>
            <a:endParaRPr lang="ru-RU" sz="2200" b="0" strike="noStrike" spc="-1" dirty="0">
              <a:latin typeface="Arial"/>
            </a:endParaRPr>
          </a:p>
          <a:p>
            <a:pPr marL="360">
              <a:lnSpc>
                <a:spcPct val="100000"/>
              </a:lnSpc>
              <a:buClr>
                <a:srgbClr val="000000"/>
              </a:buClr>
            </a:pPr>
            <a:r>
              <a:rPr lang="en-US" sz="2200" b="0" strike="noStrike" spc="-1" dirty="0" smtClean="0">
                <a:solidFill>
                  <a:srgbClr val="000000"/>
                </a:solidFill>
                <a:latin typeface="Arial"/>
                <a:ea typeface="Arial"/>
              </a:rPr>
              <a:t>6. </a:t>
            </a:r>
            <a:r>
              <a:rPr lang="en-US" sz="2200" b="0" strike="noStrike" spc="-1" dirty="0" err="1" smtClean="0">
                <a:solidFill>
                  <a:srgbClr val="000000"/>
                </a:solidFill>
                <a:latin typeface="Arial"/>
                <a:ea typeface="Arial"/>
              </a:rPr>
              <a:t>Kaviani</a:t>
            </a:r>
            <a:r>
              <a:rPr lang="en-US" sz="2200" b="0" strike="noStrike" spc="-1" dirty="0" smtClean="0">
                <a:solidFill>
                  <a:srgbClr val="000000"/>
                </a:solidFill>
                <a:latin typeface="Arial"/>
                <a:ea typeface="Arial"/>
              </a:rPr>
              <a:t> </a:t>
            </a:r>
            <a:r>
              <a:rPr lang="en-US" sz="2200" b="0" strike="noStrike" spc="-1" dirty="0">
                <a:solidFill>
                  <a:srgbClr val="000000"/>
                </a:solidFill>
                <a:latin typeface="Arial"/>
                <a:ea typeface="Arial"/>
              </a:rPr>
              <a:t>M, </a:t>
            </a:r>
            <a:r>
              <a:rPr lang="en-US" sz="2200" b="0" strike="noStrike" spc="-1" dirty="0" err="1">
                <a:solidFill>
                  <a:srgbClr val="000000"/>
                </a:solidFill>
                <a:latin typeface="Arial"/>
                <a:ea typeface="Arial"/>
              </a:rPr>
              <a:t>Nikooyeh</a:t>
            </a:r>
            <a:r>
              <a:rPr lang="en-US" sz="2200" b="0" strike="noStrike" spc="-1" dirty="0">
                <a:solidFill>
                  <a:srgbClr val="000000"/>
                </a:solidFill>
                <a:latin typeface="Arial"/>
                <a:ea typeface="Arial"/>
              </a:rPr>
              <a:t> B, </a:t>
            </a:r>
            <a:r>
              <a:rPr lang="en-US" sz="2200" b="0" strike="noStrike" spc="-1" dirty="0" err="1">
                <a:solidFill>
                  <a:srgbClr val="000000"/>
                </a:solidFill>
                <a:latin typeface="Arial"/>
                <a:ea typeface="Arial"/>
              </a:rPr>
              <a:t>Zand</a:t>
            </a:r>
            <a:r>
              <a:rPr lang="en-US" sz="2200" b="0" strike="noStrike" spc="-1" dirty="0">
                <a:solidFill>
                  <a:srgbClr val="000000"/>
                </a:solidFill>
                <a:latin typeface="Arial"/>
                <a:ea typeface="Arial"/>
              </a:rPr>
              <a:t> H, </a:t>
            </a:r>
            <a:r>
              <a:rPr lang="en-US" sz="2200" b="0" strike="noStrike" spc="-1" dirty="0" err="1">
                <a:solidFill>
                  <a:srgbClr val="000000"/>
                </a:solidFill>
                <a:latin typeface="Arial"/>
                <a:ea typeface="Arial"/>
              </a:rPr>
              <a:t>Yaghmaei</a:t>
            </a:r>
            <a:r>
              <a:rPr lang="en-US" sz="2200" b="0" strike="noStrike" spc="-1" dirty="0">
                <a:solidFill>
                  <a:srgbClr val="000000"/>
                </a:solidFill>
                <a:latin typeface="Arial"/>
                <a:ea typeface="Arial"/>
              </a:rPr>
              <a:t> P, </a:t>
            </a:r>
            <a:r>
              <a:rPr lang="en-US" sz="2200" b="0" strike="noStrike" spc="-1" dirty="0" err="1">
                <a:solidFill>
                  <a:srgbClr val="000000"/>
                </a:solidFill>
                <a:latin typeface="Arial"/>
                <a:ea typeface="Arial"/>
              </a:rPr>
              <a:t>Neyestani</a:t>
            </a:r>
            <a:r>
              <a:rPr lang="en-US" sz="2200" b="0" strike="noStrike" spc="-1" dirty="0">
                <a:solidFill>
                  <a:srgbClr val="000000"/>
                </a:solidFill>
                <a:latin typeface="Arial"/>
                <a:ea typeface="Arial"/>
              </a:rPr>
              <a:t> TR. Effects of vitamin D supplementation on depression and some involved neurotransmitters. J Affect </a:t>
            </a:r>
            <a:r>
              <a:rPr lang="en-US" sz="2200" b="0" strike="noStrike" spc="-1" dirty="0" err="1">
                <a:solidFill>
                  <a:srgbClr val="000000"/>
                </a:solidFill>
                <a:latin typeface="Arial"/>
                <a:ea typeface="Arial"/>
              </a:rPr>
              <a:t>Disord</a:t>
            </a:r>
            <a:r>
              <a:rPr lang="en-US" sz="2200" b="0" strike="noStrike" spc="-1" dirty="0">
                <a:solidFill>
                  <a:srgbClr val="000000"/>
                </a:solidFill>
                <a:latin typeface="Arial"/>
                <a:ea typeface="Arial"/>
              </a:rPr>
              <a:t>. 2020 May 15;269:28-35. </a:t>
            </a:r>
            <a:r>
              <a:rPr lang="en-US" sz="2200" b="0" strike="noStrike" spc="-1" dirty="0" err="1">
                <a:solidFill>
                  <a:srgbClr val="000000"/>
                </a:solidFill>
                <a:latin typeface="Arial"/>
                <a:ea typeface="Arial"/>
              </a:rPr>
              <a:t>doi</a:t>
            </a:r>
            <a:r>
              <a:rPr lang="en-US" sz="2200" b="0" strike="noStrike" spc="-1" dirty="0">
                <a:solidFill>
                  <a:srgbClr val="000000"/>
                </a:solidFill>
                <a:latin typeface="Arial"/>
                <a:ea typeface="Arial"/>
              </a:rPr>
              <a:t>: 10.1016/j.jad.2020.03.029. </a:t>
            </a:r>
            <a:r>
              <a:rPr lang="en-US" sz="2200" b="0" strike="noStrike" spc="-1" dirty="0" err="1">
                <a:solidFill>
                  <a:srgbClr val="000000"/>
                </a:solidFill>
                <a:latin typeface="Arial"/>
                <a:ea typeface="Arial"/>
              </a:rPr>
              <a:t>Epub</a:t>
            </a:r>
            <a:r>
              <a:rPr lang="en-US" sz="2200" b="0" strike="noStrike" spc="-1" dirty="0">
                <a:solidFill>
                  <a:srgbClr val="000000"/>
                </a:solidFill>
                <a:latin typeface="Arial"/>
                <a:ea typeface="Arial"/>
              </a:rPr>
              <a:t> 2020 Mar 13. PMID: 32217340.</a:t>
            </a:r>
            <a:r>
              <a:rPr lang="ru-RU" sz="2200" b="0" strike="noStrike" spc="-1" dirty="0">
                <a:solidFill>
                  <a:srgbClr val="000000"/>
                </a:solidFill>
                <a:latin typeface="Arial"/>
                <a:ea typeface="Arial"/>
              </a:rPr>
              <a:t> </a:t>
            </a:r>
            <a:r>
              <a:rPr lang="ru-RU" sz="2200" b="0" u="sng" strike="noStrike" spc="-1" dirty="0">
                <a:solidFill>
                  <a:srgbClr val="6666FF"/>
                </a:solidFill>
                <a:uFillTx/>
                <a:latin typeface="Arial"/>
                <a:ea typeface="Arial"/>
                <a:hlinkClick r:id="rId7"/>
              </a:rPr>
              <a:t>https://pubmed.ncbi.nlm.nih.gov/32217340/</a:t>
            </a:r>
            <a:r>
              <a:rPr lang="ru-RU" sz="2200" b="0" strike="noStrike" spc="-1" dirty="0">
                <a:solidFill>
                  <a:srgbClr val="989898"/>
                </a:solidFill>
                <a:latin typeface="Arial"/>
                <a:ea typeface="Arial"/>
              </a:rPr>
              <a:t> </a:t>
            </a:r>
            <a:endParaRPr lang="ru-RU" sz="2200" b="0" strike="noStrike" spc="-1" dirty="0">
              <a:latin typeface="Arial"/>
            </a:endParaRPr>
          </a:p>
          <a:p>
            <a:pPr>
              <a:lnSpc>
                <a:spcPct val="100000"/>
              </a:lnSpc>
            </a:pPr>
            <a:endParaRPr lang="ru-RU" sz="2200" b="0" strike="noStrike" spc="-1" dirty="0">
              <a:latin typeface="Arial"/>
            </a:endParaRPr>
          </a:p>
          <a:p>
            <a:pPr marL="360">
              <a:lnSpc>
                <a:spcPct val="100000"/>
              </a:lnSpc>
              <a:buClr>
                <a:srgbClr val="000000"/>
              </a:buClr>
            </a:pPr>
            <a:r>
              <a:rPr lang="en-US" sz="2200" b="0" strike="noStrike" spc="-1" dirty="0" smtClean="0">
                <a:solidFill>
                  <a:srgbClr val="000000"/>
                </a:solidFill>
                <a:latin typeface="Arial"/>
                <a:ea typeface="Arial"/>
              </a:rPr>
              <a:t>7. </a:t>
            </a:r>
            <a:r>
              <a:rPr lang="en-US" sz="2200" b="0" strike="noStrike" spc="-1" dirty="0" err="1" smtClean="0">
                <a:solidFill>
                  <a:srgbClr val="000000"/>
                </a:solidFill>
                <a:latin typeface="Arial"/>
                <a:ea typeface="Arial"/>
              </a:rPr>
              <a:t>Ginde</a:t>
            </a:r>
            <a:r>
              <a:rPr lang="en-US" sz="2200" b="0" strike="noStrike" spc="-1" dirty="0" smtClean="0">
                <a:solidFill>
                  <a:srgbClr val="000000"/>
                </a:solidFill>
                <a:latin typeface="Arial"/>
                <a:ea typeface="Arial"/>
              </a:rPr>
              <a:t> </a:t>
            </a:r>
            <a:r>
              <a:rPr lang="en-US" sz="2200" b="0" strike="noStrike" spc="-1" dirty="0">
                <a:solidFill>
                  <a:srgbClr val="000000"/>
                </a:solidFill>
                <a:latin typeface="Arial"/>
                <a:ea typeface="Arial"/>
              </a:rPr>
              <a:t>AA, </a:t>
            </a:r>
            <a:r>
              <a:rPr lang="en-US" sz="2200" b="0" strike="noStrike" spc="-1" dirty="0" err="1">
                <a:solidFill>
                  <a:srgbClr val="000000"/>
                </a:solidFill>
                <a:latin typeface="Arial"/>
                <a:ea typeface="Arial"/>
              </a:rPr>
              <a:t>Mansbach</a:t>
            </a:r>
            <a:r>
              <a:rPr lang="en-US" sz="2200" b="0" strike="noStrike" spc="-1" dirty="0">
                <a:solidFill>
                  <a:srgbClr val="000000"/>
                </a:solidFill>
                <a:latin typeface="Arial"/>
                <a:ea typeface="Arial"/>
              </a:rPr>
              <a:t> JM, Camargo CA Jr. Association between serum 25-hydroxyvitamin D level and upper respiratory tract infection in the Third National Health and Nutrition Examination Survey. Arch Intern Med. 2009 Feb 23;169(4):384-90. </a:t>
            </a:r>
            <a:r>
              <a:rPr lang="en-US" sz="2200" b="0" strike="noStrike" spc="-1" dirty="0" err="1">
                <a:solidFill>
                  <a:srgbClr val="000000"/>
                </a:solidFill>
                <a:latin typeface="Arial"/>
                <a:ea typeface="Arial"/>
              </a:rPr>
              <a:t>doi</a:t>
            </a:r>
            <a:r>
              <a:rPr lang="en-US" sz="2200" b="0" strike="noStrike" spc="-1" dirty="0">
                <a:solidFill>
                  <a:srgbClr val="000000"/>
                </a:solidFill>
                <a:latin typeface="Arial"/>
                <a:ea typeface="Arial"/>
              </a:rPr>
              <a:t>: 10.1001/archinternmed.2008.560. PMID: 19237723; PMCID: PMC3447082.</a:t>
            </a:r>
            <a:r>
              <a:rPr lang="ru-RU" sz="2200" b="0" strike="noStrike" spc="-1" dirty="0">
                <a:solidFill>
                  <a:srgbClr val="000000"/>
                </a:solidFill>
                <a:latin typeface="Arial"/>
                <a:ea typeface="Arial"/>
              </a:rPr>
              <a:t> </a:t>
            </a:r>
            <a:r>
              <a:rPr lang="ru-RU" sz="2200" b="0" u="sng" strike="noStrike" spc="-1" dirty="0">
                <a:solidFill>
                  <a:srgbClr val="6666FF"/>
                </a:solidFill>
                <a:uFillTx/>
                <a:latin typeface="Arial"/>
                <a:ea typeface="Arial"/>
                <a:hlinkClick r:id="rId8"/>
              </a:rPr>
              <a:t>https://www.ncbi.nlm.nih.gov/pmc/articles/PMC3447082/</a:t>
            </a:r>
            <a:r>
              <a:rPr lang="ru-RU" sz="2200" b="0" strike="noStrike" spc="-1" dirty="0">
                <a:solidFill>
                  <a:srgbClr val="989898"/>
                </a:solidFill>
                <a:latin typeface="Arial"/>
                <a:ea typeface="Arial"/>
              </a:rPr>
              <a:t> </a:t>
            </a:r>
            <a:endParaRPr lang="ru-RU" sz="2200" b="0" strike="noStrike" spc="-1" dirty="0">
              <a:latin typeface="Arial"/>
            </a:endParaRPr>
          </a:p>
        </p:txBody>
      </p:sp>
      <p:sp>
        <p:nvSpPr>
          <p:cNvPr id="411" name="TextBox 3"/>
          <p:cNvSpPr/>
          <p:nvPr/>
        </p:nvSpPr>
        <p:spPr>
          <a:xfrm>
            <a:off x="12897720" y="2141280"/>
            <a:ext cx="11257200" cy="11264622"/>
          </a:xfrm>
          <a:prstGeom prst="rect">
            <a:avLst/>
          </a:prstGeom>
          <a:noFill/>
          <a:ln w="12700">
            <a:noFill/>
          </a:ln>
        </p:spPr>
        <p:style>
          <a:lnRef idx="0">
            <a:scrgbClr r="0" g="0" b="0"/>
          </a:lnRef>
          <a:fillRef idx="0">
            <a:scrgbClr r="0" g="0" b="0"/>
          </a:fillRef>
          <a:effectRef idx="0">
            <a:scrgbClr r="0" g="0" b="0"/>
          </a:effectRef>
          <a:fontRef idx="minor"/>
        </p:style>
        <p:txBody>
          <a:bodyPr vertOverflow="overflow" horzOverflow="overflow" lIns="45720" rIns="45720">
            <a:spAutoFit/>
          </a:bodyPr>
          <a:lstStyle/>
          <a:p>
            <a:pPr marL="360">
              <a:lnSpc>
                <a:spcPct val="100000"/>
              </a:lnSpc>
              <a:buClr>
                <a:srgbClr val="000000"/>
              </a:buClr>
            </a:pPr>
            <a:r>
              <a:rPr lang="en-US" sz="2200" b="0" strike="noStrike" spc="-1" dirty="0" smtClean="0">
                <a:solidFill>
                  <a:srgbClr val="000000"/>
                </a:solidFill>
                <a:latin typeface="Arial"/>
                <a:ea typeface="Arial"/>
              </a:rPr>
              <a:t>8. </a:t>
            </a:r>
            <a:r>
              <a:rPr lang="en-US" sz="2200" b="0" strike="noStrike" spc="-1" dirty="0" err="1" smtClean="0">
                <a:solidFill>
                  <a:srgbClr val="000000"/>
                </a:solidFill>
                <a:latin typeface="Arial"/>
                <a:ea typeface="Arial"/>
              </a:rPr>
              <a:t>Giovannucci</a:t>
            </a:r>
            <a:r>
              <a:rPr lang="en-US" sz="2200" b="0" strike="noStrike" spc="-1" dirty="0" smtClean="0">
                <a:solidFill>
                  <a:srgbClr val="000000"/>
                </a:solidFill>
                <a:latin typeface="Arial"/>
                <a:ea typeface="Arial"/>
              </a:rPr>
              <a:t> </a:t>
            </a:r>
            <a:r>
              <a:rPr lang="en-US" sz="2200" b="0" strike="noStrike" spc="-1" dirty="0">
                <a:solidFill>
                  <a:srgbClr val="000000"/>
                </a:solidFill>
                <a:latin typeface="Arial"/>
                <a:ea typeface="Arial"/>
              </a:rPr>
              <a:t>E, Liu Y, Hollis BW, </a:t>
            </a:r>
            <a:r>
              <a:rPr lang="en-US" sz="2200" b="0" strike="noStrike" spc="-1" dirty="0" err="1">
                <a:solidFill>
                  <a:srgbClr val="000000"/>
                </a:solidFill>
                <a:latin typeface="Arial"/>
                <a:ea typeface="Arial"/>
              </a:rPr>
              <a:t>Rimm</a:t>
            </a:r>
            <a:r>
              <a:rPr lang="en-US" sz="2200" b="0" strike="noStrike" spc="-1" dirty="0">
                <a:solidFill>
                  <a:srgbClr val="000000"/>
                </a:solidFill>
                <a:latin typeface="Arial"/>
                <a:ea typeface="Arial"/>
              </a:rPr>
              <a:t> EB. 25-hydroxyvitamin D and risk of myocardial</a:t>
            </a:r>
            <a:r>
              <a:rPr lang="ru-RU" sz="2200" b="0" strike="noStrike" spc="-1" dirty="0">
                <a:solidFill>
                  <a:srgbClr val="989898"/>
                </a:solidFill>
                <a:latin typeface="Arial"/>
                <a:ea typeface="Arial"/>
              </a:rPr>
              <a:t> </a:t>
            </a:r>
            <a:r>
              <a:rPr lang="en-US" sz="2200" b="0" strike="noStrike" spc="-1" dirty="0">
                <a:solidFill>
                  <a:srgbClr val="000000"/>
                </a:solidFill>
                <a:latin typeface="Arial"/>
                <a:ea typeface="Arial"/>
              </a:rPr>
              <a:t>infarction in men: a prospective study. Arch Intern Med. 2008 Jun 9;168(11):1174-80. doi:10.1001/archinte.168.11.1174. </a:t>
            </a:r>
            <a:r>
              <a:rPr lang="ru-RU" sz="2200" b="0" strike="noStrike" spc="-1" dirty="0">
                <a:solidFill>
                  <a:srgbClr val="000000"/>
                </a:solidFill>
                <a:latin typeface="Arial"/>
                <a:ea typeface="Arial"/>
              </a:rPr>
              <a:t> </a:t>
            </a:r>
            <a:r>
              <a:rPr lang="en-US" sz="2200" b="0" strike="noStrike" spc="-1" dirty="0">
                <a:solidFill>
                  <a:srgbClr val="000000"/>
                </a:solidFill>
                <a:latin typeface="Arial"/>
                <a:ea typeface="Arial"/>
              </a:rPr>
              <a:t>PMID: 18541825; PMCID: PMC3719391.</a:t>
            </a:r>
            <a:r>
              <a:rPr lang="ru-RU" sz="2200" b="0" strike="noStrike" spc="-1" dirty="0">
                <a:solidFill>
                  <a:srgbClr val="000000"/>
                </a:solidFill>
                <a:latin typeface="Arial"/>
                <a:ea typeface="Arial"/>
              </a:rPr>
              <a:t> </a:t>
            </a:r>
            <a:r>
              <a:rPr lang="ru-RU" sz="2200" b="0" u="sng" strike="noStrike" spc="-1" dirty="0">
                <a:solidFill>
                  <a:srgbClr val="6666FF"/>
                </a:solidFill>
                <a:uFillTx/>
                <a:latin typeface="Arial"/>
                <a:ea typeface="Arial"/>
                <a:hlinkClick r:id="rId9"/>
              </a:rPr>
              <a:t>https://pubmed.ncbi.nlm.nih.gov/18541825/</a:t>
            </a:r>
            <a:r>
              <a:rPr lang="ru-RU" sz="2200" b="0" strike="noStrike" spc="-1" dirty="0">
                <a:solidFill>
                  <a:srgbClr val="989898"/>
                </a:solidFill>
                <a:latin typeface="Arial"/>
                <a:ea typeface="Arial"/>
              </a:rPr>
              <a:t> </a:t>
            </a:r>
            <a:endParaRPr lang="fr-FR" sz="2200" spc="-1" dirty="0">
              <a:latin typeface="Arial"/>
            </a:endParaRPr>
          </a:p>
          <a:p>
            <a:pPr marL="360">
              <a:lnSpc>
                <a:spcPct val="100000"/>
              </a:lnSpc>
              <a:buClr>
                <a:srgbClr val="000000"/>
              </a:buClr>
            </a:pPr>
            <a:r>
              <a:rPr lang="fr-FR" sz="2200" b="0" strike="noStrike" spc="-1" dirty="0" smtClean="0">
                <a:solidFill>
                  <a:srgbClr val="000000"/>
                </a:solidFill>
                <a:latin typeface="Arial"/>
                <a:ea typeface="Arial"/>
              </a:rPr>
              <a:t>9. </a:t>
            </a:r>
            <a:r>
              <a:rPr lang="en-US" sz="2200" b="0" strike="noStrike" spc="-1" dirty="0" err="1" smtClean="0">
                <a:solidFill>
                  <a:srgbClr val="000000"/>
                </a:solidFill>
                <a:latin typeface="Arial"/>
                <a:ea typeface="Arial"/>
              </a:rPr>
              <a:t>Pilz</a:t>
            </a:r>
            <a:r>
              <a:rPr lang="en-US" sz="2200" b="0" strike="noStrike" spc="-1" dirty="0" smtClean="0">
                <a:solidFill>
                  <a:srgbClr val="000000"/>
                </a:solidFill>
                <a:latin typeface="Arial"/>
                <a:ea typeface="Arial"/>
              </a:rPr>
              <a:t> </a:t>
            </a:r>
            <a:r>
              <a:rPr lang="en-US" sz="2200" b="0" strike="noStrike" spc="-1" dirty="0">
                <a:solidFill>
                  <a:srgbClr val="000000"/>
                </a:solidFill>
                <a:latin typeface="Arial"/>
                <a:ea typeface="Arial"/>
              </a:rPr>
              <a:t>S, </a:t>
            </a:r>
            <a:r>
              <a:rPr lang="en-US" sz="2200" b="0" strike="noStrike" spc="-1" dirty="0" err="1">
                <a:solidFill>
                  <a:srgbClr val="000000"/>
                </a:solidFill>
                <a:latin typeface="Arial"/>
                <a:ea typeface="Arial"/>
              </a:rPr>
              <a:t>Dobnig</a:t>
            </a:r>
            <a:r>
              <a:rPr lang="en-US" sz="2200" b="0" strike="noStrike" spc="-1" dirty="0">
                <a:solidFill>
                  <a:srgbClr val="000000"/>
                </a:solidFill>
                <a:latin typeface="Arial"/>
                <a:ea typeface="Arial"/>
              </a:rPr>
              <a:t> H, Fischer JE, </a:t>
            </a:r>
            <a:r>
              <a:rPr lang="en-US" sz="2200" b="0" strike="noStrike" spc="-1" dirty="0" err="1">
                <a:solidFill>
                  <a:srgbClr val="000000"/>
                </a:solidFill>
                <a:latin typeface="Arial"/>
                <a:ea typeface="Arial"/>
              </a:rPr>
              <a:t>Wellnitz</a:t>
            </a:r>
            <a:r>
              <a:rPr lang="en-US" sz="2200" b="0" strike="noStrike" spc="-1" dirty="0">
                <a:solidFill>
                  <a:srgbClr val="000000"/>
                </a:solidFill>
                <a:latin typeface="Arial"/>
                <a:ea typeface="Arial"/>
              </a:rPr>
              <a:t> B, </a:t>
            </a:r>
            <a:r>
              <a:rPr lang="en-US" sz="2200" b="0" strike="noStrike" spc="-1" dirty="0" err="1">
                <a:solidFill>
                  <a:srgbClr val="000000"/>
                </a:solidFill>
                <a:latin typeface="Arial"/>
                <a:ea typeface="Arial"/>
              </a:rPr>
              <a:t>Seelhorst</a:t>
            </a:r>
            <a:r>
              <a:rPr lang="en-US" sz="2200" b="0" strike="noStrike" spc="-1" dirty="0">
                <a:solidFill>
                  <a:srgbClr val="000000"/>
                </a:solidFill>
                <a:latin typeface="Arial"/>
                <a:ea typeface="Arial"/>
              </a:rPr>
              <a:t> U, Boehm BO, </a:t>
            </a:r>
            <a:r>
              <a:rPr lang="en-US" sz="2200" b="0" strike="noStrike" spc="-1" dirty="0" err="1">
                <a:solidFill>
                  <a:srgbClr val="000000"/>
                </a:solidFill>
                <a:latin typeface="Arial"/>
                <a:ea typeface="Arial"/>
              </a:rPr>
              <a:t>März</a:t>
            </a:r>
            <a:r>
              <a:rPr lang="en-US" sz="2200" b="0" strike="noStrike" spc="-1" dirty="0">
                <a:solidFill>
                  <a:srgbClr val="000000"/>
                </a:solidFill>
                <a:latin typeface="Arial"/>
                <a:ea typeface="Arial"/>
              </a:rPr>
              <a:t> W. Low vitamin d levels predict stroke in patients referred to coronary angiography. Stroke. 2008 Sep;39(9):2611-3. </a:t>
            </a:r>
            <a:r>
              <a:rPr lang="en-US" sz="2200" b="0" strike="noStrike" spc="-1" dirty="0" err="1">
                <a:solidFill>
                  <a:srgbClr val="000000"/>
                </a:solidFill>
                <a:latin typeface="Arial"/>
                <a:ea typeface="Arial"/>
              </a:rPr>
              <a:t>doi</a:t>
            </a:r>
            <a:r>
              <a:rPr lang="en-US" sz="2200" b="0" strike="noStrike" spc="-1" dirty="0">
                <a:solidFill>
                  <a:srgbClr val="000000"/>
                </a:solidFill>
                <a:latin typeface="Arial"/>
                <a:ea typeface="Arial"/>
              </a:rPr>
              <a:t>: 10.1161/STROKEAHA.107.513655. </a:t>
            </a:r>
            <a:r>
              <a:rPr lang="en-US" sz="2200" b="0" strike="noStrike" spc="-1" dirty="0" err="1">
                <a:solidFill>
                  <a:srgbClr val="000000"/>
                </a:solidFill>
                <a:latin typeface="Arial"/>
                <a:ea typeface="Arial"/>
              </a:rPr>
              <a:t>Epub</a:t>
            </a:r>
            <a:r>
              <a:rPr lang="en-US" sz="2200" b="0" strike="noStrike" spc="-1" dirty="0">
                <a:solidFill>
                  <a:srgbClr val="000000"/>
                </a:solidFill>
                <a:latin typeface="Arial"/>
                <a:ea typeface="Arial"/>
              </a:rPr>
              <a:t> 2008 Jul 17. PMID: 18635847.</a:t>
            </a:r>
            <a:r>
              <a:rPr lang="ru-RU" sz="2200" b="0" strike="noStrike" spc="-1" dirty="0">
                <a:solidFill>
                  <a:srgbClr val="000000"/>
                </a:solidFill>
                <a:latin typeface="Arial"/>
                <a:ea typeface="Arial"/>
              </a:rPr>
              <a:t> </a:t>
            </a:r>
            <a:r>
              <a:rPr lang="ru-RU" sz="2200" b="0" u="sng" strike="noStrike" spc="-1" dirty="0">
                <a:solidFill>
                  <a:srgbClr val="6666FF"/>
                </a:solidFill>
                <a:uFillTx/>
                <a:latin typeface="Arial"/>
                <a:ea typeface="Arial"/>
                <a:hlinkClick r:id="rId10"/>
              </a:rPr>
              <a:t>https://pubmed.ncbi.nlm.nih.gov/18635847/</a:t>
            </a:r>
            <a:r>
              <a:rPr lang="ru-RU" sz="2200" b="0" strike="noStrike" spc="-1" dirty="0">
                <a:solidFill>
                  <a:srgbClr val="989898"/>
                </a:solidFill>
                <a:latin typeface="Arial"/>
                <a:ea typeface="Arial"/>
              </a:rPr>
              <a:t> </a:t>
            </a:r>
            <a:endParaRPr lang="ru-RU" sz="2200" b="0" strike="noStrike" spc="-1" dirty="0">
              <a:latin typeface="Arial"/>
            </a:endParaRPr>
          </a:p>
          <a:p>
            <a:pPr>
              <a:lnSpc>
                <a:spcPct val="100000"/>
              </a:lnSpc>
            </a:pPr>
            <a:endParaRPr lang="ru-RU" sz="2200" b="0" strike="noStrike" spc="-1" dirty="0">
              <a:latin typeface="Arial"/>
            </a:endParaRPr>
          </a:p>
          <a:p>
            <a:pPr marL="360">
              <a:lnSpc>
                <a:spcPct val="100000"/>
              </a:lnSpc>
              <a:buClr>
                <a:srgbClr val="000000"/>
              </a:buClr>
            </a:pPr>
            <a:r>
              <a:rPr lang="en-US" sz="2200" b="0" strike="noStrike" spc="-1" dirty="0" smtClean="0">
                <a:solidFill>
                  <a:srgbClr val="000000"/>
                </a:solidFill>
                <a:latin typeface="Arial"/>
                <a:ea typeface="Arial"/>
              </a:rPr>
              <a:t>10. </a:t>
            </a:r>
            <a:r>
              <a:rPr lang="en-US" sz="2200" b="0" strike="noStrike" spc="-1" dirty="0" err="1" smtClean="0">
                <a:solidFill>
                  <a:srgbClr val="000000"/>
                </a:solidFill>
                <a:latin typeface="Arial"/>
                <a:ea typeface="Arial"/>
              </a:rPr>
              <a:t>Pilz</a:t>
            </a:r>
            <a:r>
              <a:rPr lang="en-US" sz="2200" b="0" strike="noStrike" spc="-1" dirty="0" smtClean="0">
                <a:solidFill>
                  <a:srgbClr val="000000"/>
                </a:solidFill>
                <a:latin typeface="Arial"/>
                <a:ea typeface="Arial"/>
              </a:rPr>
              <a:t> </a:t>
            </a:r>
            <a:r>
              <a:rPr lang="en-US" sz="2200" b="0" strike="noStrike" spc="-1" dirty="0">
                <a:solidFill>
                  <a:srgbClr val="000000"/>
                </a:solidFill>
                <a:latin typeface="Arial"/>
                <a:ea typeface="Arial"/>
              </a:rPr>
              <a:t>S, </a:t>
            </a:r>
            <a:r>
              <a:rPr lang="en-US" sz="2200" b="0" strike="noStrike" spc="-1" dirty="0" err="1">
                <a:solidFill>
                  <a:srgbClr val="000000"/>
                </a:solidFill>
                <a:latin typeface="Arial"/>
                <a:ea typeface="Arial"/>
              </a:rPr>
              <a:t>März</a:t>
            </a:r>
            <a:r>
              <a:rPr lang="en-US" sz="2200" b="0" strike="noStrike" spc="-1" dirty="0">
                <a:solidFill>
                  <a:srgbClr val="000000"/>
                </a:solidFill>
                <a:latin typeface="Arial"/>
                <a:ea typeface="Arial"/>
              </a:rPr>
              <a:t> W, </a:t>
            </a:r>
            <a:r>
              <a:rPr lang="en-US" sz="2200" b="0" strike="noStrike" spc="-1" dirty="0" err="1">
                <a:solidFill>
                  <a:srgbClr val="000000"/>
                </a:solidFill>
                <a:latin typeface="Arial"/>
                <a:ea typeface="Arial"/>
              </a:rPr>
              <a:t>Wellnitz</a:t>
            </a:r>
            <a:r>
              <a:rPr lang="en-US" sz="2200" b="0" strike="noStrike" spc="-1" dirty="0">
                <a:solidFill>
                  <a:srgbClr val="000000"/>
                </a:solidFill>
                <a:latin typeface="Arial"/>
                <a:ea typeface="Arial"/>
              </a:rPr>
              <a:t> B, </a:t>
            </a:r>
            <a:r>
              <a:rPr lang="en-US" sz="2200" b="0" strike="noStrike" spc="-1" dirty="0" err="1">
                <a:solidFill>
                  <a:srgbClr val="000000"/>
                </a:solidFill>
                <a:latin typeface="Arial"/>
                <a:ea typeface="Arial"/>
              </a:rPr>
              <a:t>Seelhorst</a:t>
            </a:r>
            <a:r>
              <a:rPr lang="en-US" sz="2200" b="0" strike="noStrike" spc="-1" dirty="0">
                <a:solidFill>
                  <a:srgbClr val="000000"/>
                </a:solidFill>
                <a:latin typeface="Arial"/>
                <a:ea typeface="Arial"/>
              </a:rPr>
              <a:t> U, </a:t>
            </a:r>
            <a:r>
              <a:rPr lang="en-US" sz="2200" b="0" strike="noStrike" spc="-1" dirty="0" err="1">
                <a:solidFill>
                  <a:srgbClr val="000000"/>
                </a:solidFill>
                <a:latin typeface="Arial"/>
                <a:ea typeface="Arial"/>
              </a:rPr>
              <a:t>Fahrleitner-Pammer</a:t>
            </a:r>
            <a:r>
              <a:rPr lang="en-US" sz="2200" b="0" strike="noStrike" spc="-1" dirty="0">
                <a:solidFill>
                  <a:srgbClr val="000000"/>
                </a:solidFill>
                <a:latin typeface="Arial"/>
                <a:ea typeface="Arial"/>
              </a:rPr>
              <a:t> A, </a:t>
            </a:r>
            <a:r>
              <a:rPr lang="en-US" sz="2200" b="0" strike="noStrike" spc="-1" dirty="0" err="1">
                <a:solidFill>
                  <a:srgbClr val="000000"/>
                </a:solidFill>
                <a:latin typeface="Arial"/>
                <a:ea typeface="Arial"/>
              </a:rPr>
              <a:t>Dimai</a:t>
            </a:r>
            <a:r>
              <a:rPr lang="en-US" sz="2200" b="0" strike="noStrike" spc="-1" dirty="0">
                <a:solidFill>
                  <a:srgbClr val="000000"/>
                </a:solidFill>
                <a:latin typeface="Arial"/>
                <a:ea typeface="Arial"/>
              </a:rPr>
              <a:t> HP, Boehm BO, </a:t>
            </a:r>
            <a:r>
              <a:rPr lang="en-US" sz="2200" b="0" strike="noStrike" spc="-1" dirty="0" err="1">
                <a:solidFill>
                  <a:srgbClr val="000000"/>
                </a:solidFill>
                <a:latin typeface="Arial"/>
                <a:ea typeface="Arial"/>
              </a:rPr>
              <a:t>Dobnig</a:t>
            </a:r>
            <a:r>
              <a:rPr lang="en-US" sz="2200" b="0" strike="noStrike" spc="-1" dirty="0">
                <a:solidFill>
                  <a:srgbClr val="000000"/>
                </a:solidFill>
                <a:latin typeface="Arial"/>
                <a:ea typeface="Arial"/>
              </a:rPr>
              <a:t> H. Association of vitamin D deficiency with heart failure and sudden cardiac death in a large cross-sectional study of patients referred for coronary angiography. </a:t>
            </a:r>
            <a:r>
              <a:rPr dirty="0"/>
              <a:t/>
            </a:r>
            <a:br>
              <a:rPr dirty="0"/>
            </a:br>
            <a:r>
              <a:rPr lang="en-US" sz="2200" b="0" strike="noStrike" spc="-1" dirty="0">
                <a:solidFill>
                  <a:srgbClr val="000000"/>
                </a:solidFill>
                <a:latin typeface="Arial"/>
                <a:ea typeface="Arial"/>
              </a:rPr>
              <a:t>J </a:t>
            </a:r>
            <a:r>
              <a:rPr lang="en-US" sz="2200" b="0" strike="noStrike" spc="-1" dirty="0" err="1">
                <a:solidFill>
                  <a:srgbClr val="000000"/>
                </a:solidFill>
                <a:latin typeface="Arial"/>
                <a:ea typeface="Arial"/>
              </a:rPr>
              <a:t>Clin</a:t>
            </a:r>
            <a:r>
              <a:rPr lang="en-US" sz="2200" b="0" strike="noStrike" spc="-1" dirty="0">
                <a:solidFill>
                  <a:srgbClr val="000000"/>
                </a:solidFill>
                <a:latin typeface="Arial"/>
                <a:ea typeface="Arial"/>
              </a:rPr>
              <a:t> </a:t>
            </a:r>
            <a:r>
              <a:rPr lang="en-US" sz="2200" b="0" strike="noStrike" spc="-1" dirty="0" err="1">
                <a:solidFill>
                  <a:srgbClr val="000000"/>
                </a:solidFill>
                <a:latin typeface="Arial"/>
                <a:ea typeface="Arial"/>
              </a:rPr>
              <a:t>Endocrinol</a:t>
            </a:r>
            <a:r>
              <a:rPr lang="en-US" sz="2200" b="0" strike="noStrike" spc="-1" dirty="0">
                <a:solidFill>
                  <a:srgbClr val="000000"/>
                </a:solidFill>
                <a:latin typeface="Arial"/>
                <a:ea typeface="Arial"/>
              </a:rPr>
              <a:t> </a:t>
            </a:r>
            <a:r>
              <a:rPr lang="en-US" sz="2200" b="0" strike="noStrike" spc="-1" dirty="0" err="1">
                <a:solidFill>
                  <a:srgbClr val="000000"/>
                </a:solidFill>
                <a:latin typeface="Arial"/>
                <a:ea typeface="Arial"/>
              </a:rPr>
              <a:t>Metab</a:t>
            </a:r>
            <a:r>
              <a:rPr lang="en-US" sz="2200" b="0" strike="noStrike" spc="-1" dirty="0">
                <a:solidFill>
                  <a:srgbClr val="000000"/>
                </a:solidFill>
                <a:latin typeface="Arial"/>
                <a:ea typeface="Arial"/>
              </a:rPr>
              <a:t>. 2008 Oct;93(10):3927-35. </a:t>
            </a:r>
            <a:r>
              <a:rPr lang="en-US" sz="2200" b="0" strike="noStrike" spc="-1" dirty="0" err="1">
                <a:solidFill>
                  <a:srgbClr val="000000"/>
                </a:solidFill>
                <a:latin typeface="Arial"/>
                <a:ea typeface="Arial"/>
              </a:rPr>
              <a:t>doi</a:t>
            </a:r>
            <a:r>
              <a:rPr lang="en-US" sz="2200" b="0" strike="noStrike" spc="-1" dirty="0">
                <a:solidFill>
                  <a:srgbClr val="000000"/>
                </a:solidFill>
                <a:latin typeface="Arial"/>
                <a:ea typeface="Arial"/>
              </a:rPr>
              <a:t>: 10.1210/jc.2008-0784. </a:t>
            </a:r>
            <a:r>
              <a:rPr lang="en-US" sz="2200" b="0" strike="noStrike" spc="-1" dirty="0" err="1">
                <a:solidFill>
                  <a:srgbClr val="000000"/>
                </a:solidFill>
                <a:latin typeface="Arial"/>
                <a:ea typeface="Arial"/>
              </a:rPr>
              <a:t>Epub</a:t>
            </a:r>
            <a:r>
              <a:rPr lang="en-US" sz="2200" b="0" strike="noStrike" spc="-1" dirty="0">
                <a:solidFill>
                  <a:srgbClr val="000000"/>
                </a:solidFill>
                <a:latin typeface="Arial"/>
                <a:ea typeface="Arial"/>
              </a:rPr>
              <a:t> 2008 Aug 5. PMID: 18682515.</a:t>
            </a:r>
            <a:r>
              <a:rPr lang="ru-RU" sz="2200" b="0" strike="noStrike" spc="-1" dirty="0">
                <a:solidFill>
                  <a:srgbClr val="000000"/>
                </a:solidFill>
                <a:latin typeface="Arial"/>
                <a:ea typeface="Arial"/>
              </a:rPr>
              <a:t> </a:t>
            </a:r>
            <a:r>
              <a:rPr lang="ru-RU" sz="2200" b="0" u="sng" strike="noStrike" spc="-1" dirty="0">
                <a:solidFill>
                  <a:srgbClr val="6666FF"/>
                </a:solidFill>
                <a:uFillTx/>
                <a:latin typeface="Arial"/>
                <a:ea typeface="Arial"/>
                <a:hlinkClick r:id="rId11"/>
              </a:rPr>
              <a:t>https://pubmed.ncbi.nlm.nih.gov/18682515/</a:t>
            </a:r>
            <a:r>
              <a:rPr lang="ru-RU" sz="2200" b="0" strike="noStrike" spc="-1" dirty="0">
                <a:solidFill>
                  <a:srgbClr val="989898"/>
                </a:solidFill>
                <a:latin typeface="Arial"/>
                <a:ea typeface="Arial"/>
              </a:rPr>
              <a:t> </a:t>
            </a:r>
            <a:endParaRPr lang="ru-RU" sz="2200" b="0" strike="noStrike" spc="-1" dirty="0">
              <a:latin typeface="Arial"/>
            </a:endParaRPr>
          </a:p>
          <a:p>
            <a:pPr>
              <a:lnSpc>
                <a:spcPct val="100000"/>
              </a:lnSpc>
            </a:pPr>
            <a:endParaRPr lang="ru-RU" sz="2200" b="0" strike="noStrike" spc="-1" dirty="0">
              <a:latin typeface="Arial"/>
            </a:endParaRPr>
          </a:p>
          <a:p>
            <a:pPr marL="360">
              <a:lnSpc>
                <a:spcPct val="100000"/>
              </a:lnSpc>
              <a:buClr>
                <a:srgbClr val="000000"/>
              </a:buClr>
            </a:pPr>
            <a:r>
              <a:rPr lang="en-US" sz="2200" b="0" strike="noStrike" spc="-1" dirty="0" smtClean="0">
                <a:solidFill>
                  <a:srgbClr val="000000"/>
                </a:solidFill>
                <a:latin typeface="Arial"/>
                <a:ea typeface="Arial"/>
              </a:rPr>
              <a:t>11. Boonen </a:t>
            </a:r>
            <a:r>
              <a:rPr lang="en-US" sz="2200" b="0" strike="noStrike" spc="-1" dirty="0">
                <a:solidFill>
                  <a:srgbClr val="000000"/>
                </a:solidFill>
                <a:latin typeface="Arial"/>
                <a:ea typeface="Arial"/>
              </a:rPr>
              <a:t>S, Lips P, Bouillon R, Bischoff-Ferrari HA, </a:t>
            </a:r>
            <a:r>
              <a:rPr lang="en-US" sz="2200" b="0" strike="noStrike" spc="-1" dirty="0" err="1">
                <a:solidFill>
                  <a:srgbClr val="000000"/>
                </a:solidFill>
                <a:latin typeface="Arial"/>
                <a:ea typeface="Arial"/>
              </a:rPr>
              <a:t>Vanderschueren</a:t>
            </a:r>
            <a:r>
              <a:rPr lang="en-US" sz="2200" b="0" strike="noStrike" spc="-1" dirty="0">
                <a:solidFill>
                  <a:srgbClr val="000000"/>
                </a:solidFill>
                <a:latin typeface="Arial"/>
                <a:ea typeface="Arial"/>
              </a:rPr>
              <a:t> D, </a:t>
            </a:r>
            <a:r>
              <a:rPr lang="en-US" sz="2200" b="0" strike="noStrike" spc="-1" dirty="0" err="1">
                <a:solidFill>
                  <a:srgbClr val="000000"/>
                </a:solidFill>
                <a:latin typeface="Arial"/>
                <a:ea typeface="Arial"/>
              </a:rPr>
              <a:t>Haentjens</a:t>
            </a:r>
            <a:r>
              <a:rPr lang="en-US" sz="2200" b="0" strike="noStrike" spc="-1" dirty="0">
                <a:solidFill>
                  <a:srgbClr val="000000"/>
                </a:solidFill>
                <a:latin typeface="Arial"/>
                <a:ea typeface="Arial"/>
              </a:rPr>
              <a:t> P. Need for additional calcium to reduce the risk of hip fracture with vitamin d supplementation: evidence from a comparative </a:t>
            </a:r>
            <a:r>
              <a:rPr lang="en-US" sz="2200" b="0" strike="noStrike" spc="-1" dirty="0" err="1">
                <a:solidFill>
                  <a:srgbClr val="000000"/>
                </a:solidFill>
                <a:latin typeface="Arial"/>
                <a:ea typeface="Arial"/>
              </a:rPr>
              <a:t>metaanalysis</a:t>
            </a:r>
            <a:r>
              <a:rPr lang="en-US" sz="2200" b="0" strike="noStrike" spc="-1" dirty="0">
                <a:solidFill>
                  <a:srgbClr val="000000"/>
                </a:solidFill>
                <a:latin typeface="Arial"/>
                <a:ea typeface="Arial"/>
              </a:rPr>
              <a:t> of randomized controlled trials. J </a:t>
            </a:r>
            <a:r>
              <a:rPr lang="en-US" sz="2200" b="0" strike="noStrike" spc="-1" dirty="0" err="1">
                <a:solidFill>
                  <a:srgbClr val="000000"/>
                </a:solidFill>
                <a:latin typeface="Arial"/>
                <a:ea typeface="Arial"/>
              </a:rPr>
              <a:t>Clin</a:t>
            </a:r>
            <a:r>
              <a:rPr lang="en-US" sz="2200" b="0" strike="noStrike" spc="-1" dirty="0">
                <a:solidFill>
                  <a:srgbClr val="000000"/>
                </a:solidFill>
                <a:latin typeface="Arial"/>
                <a:ea typeface="Arial"/>
              </a:rPr>
              <a:t> </a:t>
            </a:r>
            <a:r>
              <a:rPr lang="en-US" sz="2200" b="0" strike="noStrike" spc="-1" dirty="0" err="1">
                <a:solidFill>
                  <a:srgbClr val="000000"/>
                </a:solidFill>
                <a:latin typeface="Arial"/>
                <a:ea typeface="Arial"/>
              </a:rPr>
              <a:t>Endocrinol</a:t>
            </a:r>
            <a:r>
              <a:rPr lang="en-US" sz="2200" b="0" strike="noStrike" spc="-1" dirty="0">
                <a:solidFill>
                  <a:srgbClr val="000000"/>
                </a:solidFill>
                <a:latin typeface="Arial"/>
                <a:ea typeface="Arial"/>
              </a:rPr>
              <a:t> </a:t>
            </a:r>
            <a:r>
              <a:rPr lang="en-US" sz="2200" b="0" strike="noStrike" spc="-1" dirty="0" err="1">
                <a:solidFill>
                  <a:srgbClr val="000000"/>
                </a:solidFill>
                <a:latin typeface="Arial"/>
                <a:ea typeface="Arial"/>
              </a:rPr>
              <a:t>Metab</a:t>
            </a:r>
            <a:r>
              <a:rPr lang="en-US" sz="2200" b="0" strike="noStrike" spc="-1" dirty="0">
                <a:solidFill>
                  <a:srgbClr val="000000"/>
                </a:solidFill>
                <a:latin typeface="Arial"/>
                <a:ea typeface="Arial"/>
              </a:rPr>
              <a:t>. 2007 Apr;92(4):1415-23. </a:t>
            </a:r>
            <a:r>
              <a:rPr lang="en-US" sz="2200" b="0" strike="noStrike" spc="-1" dirty="0" err="1">
                <a:solidFill>
                  <a:srgbClr val="000000"/>
                </a:solidFill>
                <a:latin typeface="Arial"/>
                <a:ea typeface="Arial"/>
              </a:rPr>
              <a:t>doi</a:t>
            </a:r>
            <a:r>
              <a:rPr lang="en-US" sz="2200" b="0" strike="noStrike" spc="-1" dirty="0">
                <a:solidFill>
                  <a:srgbClr val="000000"/>
                </a:solidFill>
                <a:latin typeface="Arial"/>
                <a:ea typeface="Arial"/>
              </a:rPr>
              <a:t>: 10.1210/jc.2006-1404. </a:t>
            </a:r>
            <a:r>
              <a:rPr lang="en-US" sz="2200" b="0" strike="noStrike" spc="-1" dirty="0" err="1">
                <a:solidFill>
                  <a:srgbClr val="000000"/>
                </a:solidFill>
                <a:latin typeface="Arial"/>
                <a:ea typeface="Arial"/>
              </a:rPr>
              <a:t>Epub</a:t>
            </a:r>
            <a:r>
              <a:rPr lang="en-US" sz="2200" b="0" strike="noStrike" spc="-1" dirty="0">
                <a:solidFill>
                  <a:srgbClr val="000000"/>
                </a:solidFill>
                <a:latin typeface="Arial"/>
                <a:ea typeface="Arial"/>
              </a:rPr>
              <a:t> 2007 Jan 30. PMID: 17264183.</a:t>
            </a:r>
            <a:r>
              <a:rPr lang="ru-RU" sz="2200" b="0" strike="noStrike" spc="-1" dirty="0">
                <a:solidFill>
                  <a:srgbClr val="000000"/>
                </a:solidFill>
                <a:latin typeface="Arial"/>
                <a:ea typeface="Arial"/>
              </a:rPr>
              <a:t> </a:t>
            </a:r>
            <a:r>
              <a:rPr lang="ru-RU" sz="2200" b="0" u="sng" strike="noStrike" spc="-1" dirty="0">
                <a:solidFill>
                  <a:srgbClr val="6666FF"/>
                </a:solidFill>
                <a:uFillTx/>
                <a:latin typeface="Arial"/>
                <a:ea typeface="Arial"/>
                <a:hlinkClick r:id="rId12"/>
              </a:rPr>
              <a:t>https://pubmed.ncbi.nlm.nih.gov/17264183/</a:t>
            </a:r>
            <a:r>
              <a:rPr lang="ru-RU" sz="2200" b="0" strike="noStrike" spc="-1" dirty="0">
                <a:solidFill>
                  <a:srgbClr val="989898"/>
                </a:solidFill>
                <a:latin typeface="Arial"/>
                <a:ea typeface="Arial"/>
              </a:rPr>
              <a:t> </a:t>
            </a:r>
            <a:endParaRPr lang="fr-FR" sz="2200" spc="-1" dirty="0">
              <a:latin typeface="Arial"/>
            </a:endParaRPr>
          </a:p>
          <a:p>
            <a:pPr marL="360">
              <a:lnSpc>
                <a:spcPct val="100000"/>
              </a:lnSpc>
              <a:buClr>
                <a:srgbClr val="000000"/>
              </a:buClr>
            </a:pPr>
            <a:endParaRPr lang="en-US" sz="2200" b="0" strike="noStrike" spc="-1" dirty="0" smtClean="0">
              <a:solidFill>
                <a:srgbClr val="000000"/>
              </a:solidFill>
              <a:latin typeface="Arial"/>
              <a:ea typeface="Arial"/>
            </a:endParaRPr>
          </a:p>
          <a:p>
            <a:pPr marL="360">
              <a:lnSpc>
                <a:spcPct val="100000"/>
              </a:lnSpc>
              <a:buClr>
                <a:srgbClr val="000000"/>
              </a:buClr>
            </a:pPr>
            <a:r>
              <a:rPr lang="en-US" sz="2200" spc="-1" dirty="0" smtClean="0">
                <a:solidFill>
                  <a:srgbClr val="000000"/>
                </a:solidFill>
                <a:latin typeface="Arial"/>
                <a:ea typeface="Arial"/>
              </a:rPr>
              <a:t>12. </a:t>
            </a:r>
            <a:r>
              <a:rPr lang="en-US" sz="2200" b="0" strike="noStrike" spc="-1" dirty="0" smtClean="0">
                <a:solidFill>
                  <a:srgbClr val="000000"/>
                </a:solidFill>
                <a:latin typeface="Arial"/>
                <a:ea typeface="Arial"/>
              </a:rPr>
              <a:t>Bischoff-Ferrari </a:t>
            </a:r>
            <a:r>
              <a:rPr lang="en-US" sz="2200" b="0" strike="noStrike" spc="-1" dirty="0">
                <a:solidFill>
                  <a:srgbClr val="000000"/>
                </a:solidFill>
                <a:latin typeface="Arial"/>
                <a:ea typeface="Arial"/>
              </a:rPr>
              <a:t>HA, Willett WC, Wong JB, Stuck AE, </a:t>
            </a:r>
            <a:r>
              <a:rPr lang="en-US" sz="2200" b="0" strike="noStrike" spc="-1" dirty="0" err="1">
                <a:solidFill>
                  <a:srgbClr val="000000"/>
                </a:solidFill>
                <a:latin typeface="Arial"/>
                <a:ea typeface="Arial"/>
              </a:rPr>
              <a:t>Staehelin</a:t>
            </a:r>
            <a:r>
              <a:rPr lang="en-US" sz="2200" b="0" strike="noStrike" spc="-1" dirty="0">
                <a:solidFill>
                  <a:srgbClr val="000000"/>
                </a:solidFill>
                <a:latin typeface="Arial"/>
                <a:ea typeface="Arial"/>
              </a:rPr>
              <a:t> HB, </a:t>
            </a:r>
            <a:r>
              <a:rPr lang="en-US" sz="2200" b="0" strike="noStrike" spc="-1" dirty="0" err="1">
                <a:solidFill>
                  <a:srgbClr val="000000"/>
                </a:solidFill>
                <a:latin typeface="Arial"/>
                <a:ea typeface="Arial"/>
              </a:rPr>
              <a:t>Orav</a:t>
            </a:r>
            <a:r>
              <a:rPr lang="en-US" sz="2200" b="0" strike="noStrike" spc="-1" dirty="0">
                <a:solidFill>
                  <a:srgbClr val="000000"/>
                </a:solidFill>
                <a:latin typeface="Arial"/>
                <a:ea typeface="Arial"/>
              </a:rPr>
              <a:t> EJ, </a:t>
            </a:r>
            <a:r>
              <a:rPr lang="en-US" sz="2200" b="0" strike="noStrike" spc="-1" dirty="0" err="1">
                <a:solidFill>
                  <a:srgbClr val="000000"/>
                </a:solidFill>
                <a:latin typeface="Arial"/>
                <a:ea typeface="Arial"/>
              </a:rPr>
              <a:t>Thoma</a:t>
            </a:r>
            <a:r>
              <a:rPr lang="en-US" sz="2200" b="0" strike="noStrike" spc="-1" dirty="0">
                <a:solidFill>
                  <a:srgbClr val="000000"/>
                </a:solidFill>
                <a:latin typeface="Arial"/>
                <a:ea typeface="Arial"/>
              </a:rPr>
              <a:t> A, Kiel DP, </a:t>
            </a:r>
            <a:r>
              <a:rPr lang="en-US" sz="2200" b="0" strike="noStrike" spc="-1" dirty="0" err="1">
                <a:solidFill>
                  <a:srgbClr val="000000"/>
                </a:solidFill>
                <a:latin typeface="Arial"/>
                <a:ea typeface="Arial"/>
              </a:rPr>
              <a:t>Henschkowski</a:t>
            </a:r>
            <a:r>
              <a:rPr lang="en-US" sz="2200" b="0" strike="noStrike" spc="-1" dirty="0">
                <a:solidFill>
                  <a:srgbClr val="000000"/>
                </a:solidFill>
                <a:latin typeface="Arial"/>
                <a:ea typeface="Arial"/>
              </a:rPr>
              <a:t> J. Prevention of </a:t>
            </a:r>
            <a:r>
              <a:rPr lang="en-US" sz="2200" b="0" strike="noStrike" spc="-1" dirty="0" err="1">
                <a:solidFill>
                  <a:srgbClr val="000000"/>
                </a:solidFill>
                <a:latin typeface="Arial"/>
                <a:ea typeface="Arial"/>
              </a:rPr>
              <a:t>nonvertebral</a:t>
            </a:r>
            <a:r>
              <a:rPr lang="en-US" sz="2200" b="0" strike="noStrike" spc="-1" dirty="0">
                <a:solidFill>
                  <a:srgbClr val="000000"/>
                </a:solidFill>
                <a:latin typeface="Arial"/>
                <a:ea typeface="Arial"/>
              </a:rPr>
              <a:t> fractures with oral vitamin D and dose dependency: a meta-analysis of randomized controlled trials. Arch Intern Med. 2009 Mar 23;169(6):551-61. </a:t>
            </a:r>
            <a:r>
              <a:rPr lang="en-US" sz="2200" b="0" strike="noStrike" spc="-1" dirty="0" err="1">
                <a:solidFill>
                  <a:srgbClr val="000000"/>
                </a:solidFill>
                <a:latin typeface="Arial"/>
                <a:ea typeface="Arial"/>
              </a:rPr>
              <a:t>doi</a:t>
            </a:r>
            <a:r>
              <a:rPr lang="en-US" sz="2200" b="0" strike="noStrike" spc="-1" dirty="0">
                <a:solidFill>
                  <a:srgbClr val="000000"/>
                </a:solidFill>
                <a:latin typeface="Arial"/>
                <a:ea typeface="Arial"/>
              </a:rPr>
              <a:t>: 10.1001/archinternmed.2008.600. PMID: 19307517.</a:t>
            </a:r>
            <a:r>
              <a:rPr lang="ru-RU" sz="2200" b="0" strike="noStrike" spc="-1" dirty="0">
                <a:solidFill>
                  <a:srgbClr val="000000"/>
                </a:solidFill>
                <a:latin typeface="Arial"/>
                <a:ea typeface="Arial"/>
              </a:rPr>
              <a:t> </a:t>
            </a:r>
            <a:r>
              <a:rPr lang="ru-RU" sz="2200" b="0" u="sng" strike="noStrike" spc="-1" dirty="0">
                <a:solidFill>
                  <a:srgbClr val="6666FF"/>
                </a:solidFill>
                <a:uFillTx/>
                <a:latin typeface="Arial"/>
                <a:ea typeface="Arial"/>
                <a:hlinkClick r:id="rId13"/>
              </a:rPr>
              <a:t>https://pubmed.ncbi.nlm.nih.gov/19307517/</a:t>
            </a:r>
            <a:r>
              <a:rPr lang="ru-RU" sz="2200" b="0" strike="noStrike" spc="-1" dirty="0">
                <a:solidFill>
                  <a:srgbClr val="989898"/>
                </a:solidFill>
                <a:latin typeface="Arial"/>
                <a:ea typeface="Arial"/>
              </a:rPr>
              <a:t> </a:t>
            </a:r>
            <a:endParaRPr lang="ru-RU" sz="2200" b="0" strike="noStrike" spc="-1" dirty="0">
              <a:latin typeface="Arial"/>
            </a:endParaRPr>
          </a:p>
          <a:p>
            <a:pPr marL="360">
              <a:lnSpc>
                <a:spcPct val="100000"/>
              </a:lnSpc>
              <a:buClr>
                <a:srgbClr val="000000"/>
              </a:buClr>
            </a:pPr>
            <a:endParaRPr lang="fr-FR" sz="2200" spc="-1" dirty="0">
              <a:latin typeface="Arial"/>
            </a:endParaRPr>
          </a:p>
          <a:p>
            <a:pPr marL="360">
              <a:lnSpc>
                <a:spcPct val="100000"/>
              </a:lnSpc>
              <a:buClr>
                <a:srgbClr val="000000"/>
              </a:buClr>
            </a:pPr>
            <a:r>
              <a:rPr lang="fr-FR" sz="2200" spc="-1" dirty="0" smtClean="0">
                <a:solidFill>
                  <a:srgbClr val="000000"/>
                </a:solidFill>
                <a:latin typeface="Arial"/>
                <a:ea typeface="Arial"/>
              </a:rPr>
              <a:t>13. </a:t>
            </a:r>
            <a:r>
              <a:rPr lang="en-US" sz="2200" b="0" strike="noStrike" spc="-1" dirty="0" smtClean="0">
                <a:solidFill>
                  <a:srgbClr val="000000"/>
                </a:solidFill>
                <a:latin typeface="Arial"/>
                <a:ea typeface="Arial"/>
              </a:rPr>
              <a:t>Bischoff-Ferrari </a:t>
            </a:r>
            <a:r>
              <a:rPr lang="en-US" sz="2200" b="0" strike="noStrike" spc="-1" dirty="0">
                <a:solidFill>
                  <a:srgbClr val="000000"/>
                </a:solidFill>
                <a:latin typeface="Arial"/>
                <a:ea typeface="Arial"/>
              </a:rPr>
              <a:t>HA, Dawson-Hughes B, </a:t>
            </a:r>
            <a:r>
              <a:rPr lang="en-US" sz="2200" b="0" strike="noStrike" spc="-1" dirty="0" err="1">
                <a:solidFill>
                  <a:srgbClr val="000000"/>
                </a:solidFill>
                <a:latin typeface="Arial"/>
                <a:ea typeface="Arial"/>
              </a:rPr>
              <a:t>Staehelin</a:t>
            </a:r>
            <a:r>
              <a:rPr lang="en-US" sz="2200" b="0" strike="noStrike" spc="-1" dirty="0">
                <a:solidFill>
                  <a:srgbClr val="000000"/>
                </a:solidFill>
                <a:latin typeface="Arial"/>
                <a:ea typeface="Arial"/>
              </a:rPr>
              <a:t> HB, </a:t>
            </a:r>
            <a:r>
              <a:rPr lang="en-US" sz="2200" b="0" strike="noStrike" spc="-1" dirty="0" err="1">
                <a:solidFill>
                  <a:srgbClr val="000000"/>
                </a:solidFill>
                <a:latin typeface="Arial"/>
                <a:ea typeface="Arial"/>
              </a:rPr>
              <a:t>Orav</a:t>
            </a:r>
            <a:r>
              <a:rPr lang="en-US" sz="2200" b="0" strike="noStrike" spc="-1" dirty="0">
                <a:solidFill>
                  <a:srgbClr val="000000"/>
                </a:solidFill>
                <a:latin typeface="Arial"/>
                <a:ea typeface="Arial"/>
              </a:rPr>
              <a:t> JE, Stuck AE, Theiler R, Wong JB, </a:t>
            </a:r>
            <a:r>
              <a:rPr lang="en-US" sz="2200" b="0" strike="noStrike" spc="-1" dirty="0" err="1">
                <a:solidFill>
                  <a:srgbClr val="000000"/>
                </a:solidFill>
                <a:latin typeface="Arial"/>
                <a:ea typeface="Arial"/>
              </a:rPr>
              <a:t>Egli</a:t>
            </a:r>
            <a:r>
              <a:rPr lang="en-US" sz="2200" b="0" strike="noStrike" spc="-1" dirty="0">
                <a:solidFill>
                  <a:srgbClr val="000000"/>
                </a:solidFill>
                <a:latin typeface="Arial"/>
                <a:ea typeface="Arial"/>
              </a:rPr>
              <a:t> A, Kiel DP, </a:t>
            </a:r>
            <a:r>
              <a:rPr lang="en-US" sz="2200" b="0" strike="noStrike" spc="-1" dirty="0" err="1">
                <a:solidFill>
                  <a:srgbClr val="000000"/>
                </a:solidFill>
                <a:latin typeface="Arial"/>
                <a:ea typeface="Arial"/>
              </a:rPr>
              <a:t>Henschkowski</a:t>
            </a:r>
            <a:r>
              <a:rPr lang="en-US" sz="2200" b="0" strike="noStrike" spc="-1" dirty="0">
                <a:solidFill>
                  <a:srgbClr val="000000"/>
                </a:solidFill>
                <a:latin typeface="Arial"/>
                <a:ea typeface="Arial"/>
              </a:rPr>
              <a:t> J. Fall prevention with supplemental and active forms of vitamin D: a meta-analysis of </a:t>
            </a:r>
            <a:r>
              <a:rPr lang="en-US" sz="2200" b="0" strike="noStrike" spc="-1" dirty="0" err="1">
                <a:solidFill>
                  <a:srgbClr val="000000"/>
                </a:solidFill>
                <a:latin typeface="Arial"/>
                <a:ea typeface="Arial"/>
              </a:rPr>
              <a:t>randomised</a:t>
            </a:r>
            <a:r>
              <a:rPr lang="en-US" sz="2200" b="0" strike="noStrike" spc="-1" dirty="0">
                <a:solidFill>
                  <a:srgbClr val="000000"/>
                </a:solidFill>
                <a:latin typeface="Arial"/>
                <a:ea typeface="Arial"/>
              </a:rPr>
              <a:t> controlled trials. BMJ. 2009 Oct 1;339:b3692. </a:t>
            </a:r>
            <a:r>
              <a:rPr lang="en-US" sz="2200" b="0" strike="noStrike" spc="-1" dirty="0" err="1">
                <a:solidFill>
                  <a:srgbClr val="000000"/>
                </a:solidFill>
                <a:latin typeface="Arial"/>
                <a:ea typeface="Arial"/>
              </a:rPr>
              <a:t>doi</a:t>
            </a:r>
            <a:r>
              <a:rPr lang="en-US" sz="2200" b="0" strike="noStrike" spc="-1" dirty="0">
                <a:solidFill>
                  <a:srgbClr val="000000"/>
                </a:solidFill>
                <a:latin typeface="Arial"/>
                <a:ea typeface="Arial"/>
              </a:rPr>
              <a:t>: 10.1136/bmj.b3692. PMID: 19797342; PMCID: PMC2755728.</a:t>
            </a:r>
            <a:r>
              <a:rPr lang="ru-RU" sz="2200" b="0" strike="noStrike" spc="-1" dirty="0">
                <a:solidFill>
                  <a:srgbClr val="000000"/>
                </a:solidFill>
                <a:latin typeface="Arial"/>
                <a:ea typeface="Arial"/>
              </a:rPr>
              <a:t> </a:t>
            </a:r>
            <a:r>
              <a:rPr lang="ru-RU" sz="2200" b="0" u="sng" strike="noStrike" spc="-1" dirty="0">
                <a:solidFill>
                  <a:srgbClr val="6666FF"/>
                </a:solidFill>
                <a:uFillTx/>
                <a:latin typeface="Arial"/>
                <a:ea typeface="Arial"/>
                <a:hlinkClick r:id="rId14"/>
              </a:rPr>
              <a:t>https://pubmed.ncbi.nlm.nih.gov/19797342/</a:t>
            </a:r>
            <a:r>
              <a:rPr lang="ru-RU" sz="2200" b="0" strike="noStrike" spc="-1" dirty="0">
                <a:solidFill>
                  <a:srgbClr val="989898"/>
                </a:solidFill>
                <a:latin typeface="Arial"/>
                <a:ea typeface="Arial"/>
              </a:rPr>
              <a:t> </a:t>
            </a:r>
            <a:endParaRPr lang="ru-RU" sz="2200" b="0" strike="noStrike" spc="-1" dirty="0">
              <a:latin typeface="Arial"/>
            </a:endParaRPr>
          </a:p>
          <a:p>
            <a:pPr>
              <a:lnSpc>
                <a:spcPct val="100000"/>
              </a:lnSpc>
            </a:pPr>
            <a:endParaRPr lang="ru-RU" sz="2200" b="0" strike="noStrike" spc="-1" dirty="0">
              <a:latin typeface="Arial"/>
            </a:endParaRPr>
          </a:p>
        </p:txBody>
      </p:sp>
      <p:pic>
        <p:nvPicPr>
          <p:cNvPr id="412" name="image7.png" descr="image7.png"/>
          <p:cNvPicPr/>
          <p:nvPr/>
        </p:nvPicPr>
        <p:blipFill>
          <a:blip r:embed="rId15"/>
          <a:stretch/>
        </p:blipFill>
        <p:spPr>
          <a:xfrm>
            <a:off x="1537560" y="12793680"/>
            <a:ext cx="1773720" cy="311040"/>
          </a:xfrm>
          <a:prstGeom prst="rect">
            <a:avLst/>
          </a:prstGeom>
          <a:ln w="12700">
            <a:noFill/>
          </a:ln>
        </p:spPr>
      </p:pic>
      <p:sp>
        <p:nvSpPr>
          <p:cNvPr id="413" name="D-Spray"/>
          <p:cNvSpPr/>
          <p:nvPr/>
        </p:nvSpPr>
        <p:spPr>
          <a:xfrm>
            <a:off x="22411440" y="12786120"/>
            <a:ext cx="1120680" cy="41760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gn="r">
              <a:lnSpc>
                <a:spcPct val="90000"/>
              </a:lnSpc>
              <a:tabLst>
                <a:tab pos="0" algn="l"/>
              </a:tabLst>
            </a:pPr>
            <a:r>
              <a:rPr lang="ru-RU" sz="2000" b="1" strike="noStrike" spc="-1">
                <a:solidFill>
                  <a:srgbClr val="2D2D2E"/>
                </a:solidFill>
                <a:latin typeface="Arial"/>
                <a:ea typeface="Arial"/>
              </a:rPr>
              <a:t>D-Spray</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 name="image52.png" descr="image52.png"/>
          <p:cNvPicPr/>
          <p:nvPr/>
        </p:nvPicPr>
        <p:blipFill>
          <a:blip r:embed="rId2"/>
          <a:stretch/>
        </p:blipFill>
        <p:spPr>
          <a:xfrm>
            <a:off x="10326960" y="12192840"/>
            <a:ext cx="3728160" cy="655920"/>
          </a:xfrm>
          <a:prstGeom prst="rect">
            <a:avLst/>
          </a:prstGeom>
          <a:ln w="12700">
            <a:noFill/>
          </a:ln>
        </p:spPr>
      </p:pic>
      <p:sp>
        <p:nvSpPr>
          <p:cNvPr id="415" name="D-Spray"/>
          <p:cNvSpPr/>
          <p:nvPr/>
        </p:nvSpPr>
        <p:spPr>
          <a:xfrm>
            <a:off x="4705920" y="3561120"/>
            <a:ext cx="14970600" cy="273384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gn="ctr">
              <a:lnSpc>
                <a:spcPct val="100000"/>
              </a:lnSpc>
              <a:tabLst>
                <a:tab pos="0" algn="l"/>
              </a:tabLst>
            </a:pPr>
            <a:r>
              <a:rPr lang="ru-RU" sz="17000" b="1" strike="noStrike" spc="-1">
                <a:solidFill>
                  <a:srgbClr val="FDF098"/>
                </a:solidFill>
                <a:latin typeface="Arial"/>
                <a:ea typeface="Arial"/>
              </a:rPr>
              <a:t>D-Spray 2000</a:t>
            </a:r>
            <a:endParaRPr lang="ru-RU" sz="17000" b="0" strike="noStrike" spc="-1">
              <a:latin typeface="Arial"/>
            </a:endParaRPr>
          </a:p>
        </p:txBody>
      </p:sp>
      <p:sp>
        <p:nvSpPr>
          <p:cNvPr id="416" name="Лучи здоровья"/>
          <p:cNvSpPr/>
          <p:nvPr/>
        </p:nvSpPr>
        <p:spPr>
          <a:xfrm>
            <a:off x="4383720" y="6720120"/>
            <a:ext cx="15615720" cy="160632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gn="ctr">
              <a:lnSpc>
                <a:spcPct val="100000"/>
              </a:lnSpc>
              <a:tabLst>
                <a:tab pos="0" algn="l"/>
              </a:tabLst>
            </a:pPr>
            <a:r>
              <a:rPr lang="fr-FR" sz="9600" b="1" strike="noStrike" spc="-1">
                <a:solidFill>
                  <a:srgbClr val="FFFF00"/>
                </a:solidFill>
                <a:latin typeface="Arial"/>
                <a:ea typeface="Arial"/>
              </a:rPr>
              <a:t>Les Rayons de santé</a:t>
            </a:r>
            <a:endParaRPr lang="ru-RU" sz="9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image6.png" descr="image6.png"/>
          <p:cNvPicPr/>
          <p:nvPr/>
        </p:nvPicPr>
        <p:blipFill>
          <a:blip r:embed="rId3"/>
          <a:srcRect l="24338" r="18932"/>
          <a:stretch/>
        </p:blipFill>
        <p:spPr>
          <a:xfrm rot="21455400">
            <a:off x="8245800" y="4015800"/>
            <a:ext cx="19563480" cy="19399320"/>
          </a:xfrm>
          <a:prstGeom prst="rect">
            <a:avLst/>
          </a:prstGeom>
          <a:ln w="12700">
            <a:noFill/>
          </a:ln>
        </p:spPr>
      </p:pic>
      <p:pic>
        <p:nvPicPr>
          <p:cNvPr id="178" name="image8.png" descr="image8.png"/>
          <p:cNvPicPr/>
          <p:nvPr/>
        </p:nvPicPr>
        <p:blipFill>
          <a:blip r:embed="rId4"/>
          <a:stretch/>
        </p:blipFill>
        <p:spPr>
          <a:xfrm rot="17398200" flipH="1">
            <a:off x="12846960" y="1460160"/>
            <a:ext cx="8817840" cy="2315520"/>
          </a:xfrm>
          <a:prstGeom prst="rect">
            <a:avLst/>
          </a:prstGeom>
          <a:ln w="12700">
            <a:noFill/>
          </a:ln>
        </p:spPr>
      </p:pic>
      <p:pic>
        <p:nvPicPr>
          <p:cNvPr id="179" name="image7.png" descr="image7.png"/>
          <p:cNvPicPr/>
          <p:nvPr/>
        </p:nvPicPr>
        <p:blipFill>
          <a:blip r:embed="rId5"/>
          <a:stretch/>
        </p:blipFill>
        <p:spPr>
          <a:xfrm>
            <a:off x="1537560" y="12793680"/>
            <a:ext cx="1773720" cy="311040"/>
          </a:xfrm>
          <a:prstGeom prst="rect">
            <a:avLst/>
          </a:prstGeom>
          <a:ln w="12700">
            <a:noFill/>
          </a:ln>
        </p:spPr>
      </p:pic>
      <p:sp>
        <p:nvSpPr>
          <p:cNvPr id="180" name="D-Spray"/>
          <p:cNvSpPr/>
          <p:nvPr/>
        </p:nvSpPr>
        <p:spPr>
          <a:xfrm>
            <a:off x="22411440" y="12786120"/>
            <a:ext cx="1120680" cy="41760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gn="r">
              <a:lnSpc>
                <a:spcPct val="90000"/>
              </a:lnSpc>
              <a:tabLst>
                <a:tab pos="0" algn="l"/>
              </a:tabLst>
            </a:pPr>
            <a:r>
              <a:rPr lang="ru-RU" sz="2000" b="1" strike="noStrike" spc="-1">
                <a:solidFill>
                  <a:srgbClr val="2D2D2E"/>
                </a:solidFill>
                <a:latin typeface="Arial"/>
                <a:ea typeface="Arial"/>
              </a:rPr>
              <a:t>D-Spray</a:t>
            </a:r>
            <a:endParaRPr lang="ru-RU" sz="2000" b="0" strike="noStrike" spc="-1">
              <a:latin typeface="Arial"/>
            </a:endParaRPr>
          </a:p>
        </p:txBody>
      </p:sp>
      <p:sp>
        <p:nvSpPr>
          <p:cNvPr id="181" name="Витамин D регулирует все процессы в организме*"/>
          <p:cNvSpPr/>
          <p:nvPr/>
        </p:nvSpPr>
        <p:spPr>
          <a:xfrm>
            <a:off x="1417320" y="1077120"/>
            <a:ext cx="15678000" cy="218520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0000"/>
              </a:lnSpc>
              <a:tabLst>
                <a:tab pos="0" algn="l"/>
              </a:tabLst>
            </a:pPr>
            <a:r>
              <a:rPr lang="en-GB" sz="8000" b="1" strike="noStrike" spc="-1" dirty="0">
                <a:solidFill>
                  <a:srgbClr val="FF644E"/>
                </a:solidFill>
                <a:latin typeface="Arial"/>
                <a:ea typeface="Arial"/>
              </a:rPr>
              <a:t>La </a:t>
            </a:r>
            <a:r>
              <a:rPr lang="en-GB" sz="8000" b="1" strike="noStrike" spc="-1" dirty="0" err="1">
                <a:solidFill>
                  <a:srgbClr val="FF644E"/>
                </a:solidFill>
                <a:latin typeface="Arial"/>
                <a:ea typeface="Arial"/>
              </a:rPr>
              <a:t>vitamine</a:t>
            </a:r>
            <a:r>
              <a:rPr lang="en-GB" sz="8000" b="1" strike="noStrike" spc="-1" dirty="0">
                <a:solidFill>
                  <a:srgbClr val="FF644E"/>
                </a:solidFill>
                <a:latin typeface="Arial"/>
                <a:ea typeface="Arial"/>
              </a:rPr>
              <a:t> D3 </a:t>
            </a:r>
            <a:endParaRPr lang="ru-RU" sz="8000" b="0" strike="noStrike" spc="-1" dirty="0">
              <a:latin typeface="Arial"/>
            </a:endParaRPr>
          </a:p>
          <a:p>
            <a:pPr>
              <a:lnSpc>
                <a:spcPct val="100000"/>
              </a:lnSpc>
              <a:tabLst>
                <a:tab pos="0" algn="l"/>
              </a:tabLst>
            </a:pPr>
            <a:r>
              <a:rPr lang="en-GB" sz="5400" b="1" strike="noStrike" spc="-1" dirty="0" err="1">
                <a:solidFill>
                  <a:srgbClr val="000000"/>
                </a:solidFill>
                <a:latin typeface="Arial"/>
                <a:ea typeface="Arial"/>
              </a:rPr>
              <a:t>régule</a:t>
            </a:r>
            <a:r>
              <a:rPr lang="en-GB" sz="5400" b="1" strike="noStrike" spc="-1" dirty="0">
                <a:solidFill>
                  <a:srgbClr val="000000"/>
                </a:solidFill>
                <a:latin typeface="Arial"/>
                <a:ea typeface="Arial"/>
              </a:rPr>
              <a:t> de </a:t>
            </a:r>
            <a:r>
              <a:rPr lang="en-GB" sz="5400" b="1" strike="noStrike" spc="-1" dirty="0" err="1">
                <a:solidFill>
                  <a:srgbClr val="000000"/>
                </a:solidFill>
                <a:latin typeface="Arial"/>
                <a:ea typeface="Arial"/>
              </a:rPr>
              <a:t>nombreux</a:t>
            </a:r>
            <a:r>
              <a:rPr lang="en-GB" sz="5400" b="1" strike="noStrike" spc="-1" dirty="0">
                <a:solidFill>
                  <a:srgbClr val="000000"/>
                </a:solidFill>
                <a:latin typeface="Arial"/>
                <a:ea typeface="Arial"/>
              </a:rPr>
              <a:t> </a:t>
            </a:r>
            <a:r>
              <a:rPr lang="en-GB" sz="5400" b="1" strike="noStrike" spc="-1" dirty="0" err="1">
                <a:solidFill>
                  <a:srgbClr val="000000"/>
                </a:solidFill>
                <a:latin typeface="Arial"/>
                <a:ea typeface="Arial"/>
              </a:rPr>
              <a:t>processus</a:t>
            </a:r>
            <a:r>
              <a:rPr lang="en-GB" sz="5400" b="1" strike="noStrike" spc="-1" dirty="0">
                <a:solidFill>
                  <a:srgbClr val="000000"/>
                </a:solidFill>
                <a:latin typeface="Arial"/>
                <a:ea typeface="Arial"/>
              </a:rPr>
              <a:t> </a:t>
            </a:r>
            <a:r>
              <a:rPr lang="en-GB" sz="5400" b="1" strike="noStrike" spc="-1" dirty="0" err="1">
                <a:solidFill>
                  <a:srgbClr val="000000"/>
                </a:solidFill>
                <a:latin typeface="Arial"/>
                <a:ea typeface="Arial"/>
              </a:rPr>
              <a:t>dans</a:t>
            </a:r>
            <a:r>
              <a:rPr lang="en-GB" sz="5400" b="1" strike="noStrike" spc="-1" dirty="0">
                <a:solidFill>
                  <a:srgbClr val="000000"/>
                </a:solidFill>
                <a:latin typeface="Arial"/>
                <a:ea typeface="Arial"/>
              </a:rPr>
              <a:t> le corps</a:t>
            </a:r>
            <a:endParaRPr lang="ru-RU" sz="5400" b="0" strike="noStrike" spc="-1" dirty="0">
              <a:latin typeface="Arial"/>
            </a:endParaRPr>
          </a:p>
        </p:txBody>
      </p:sp>
      <p:sp>
        <p:nvSpPr>
          <p:cNvPr id="182" name="задерживаются городской пылью, смогом и облаками"/>
          <p:cNvSpPr/>
          <p:nvPr/>
        </p:nvSpPr>
        <p:spPr>
          <a:xfrm>
            <a:off x="13845600" y="9804240"/>
            <a:ext cx="7507080" cy="1416960"/>
          </a:xfrm>
          <a:prstGeom prst="rect">
            <a:avLst/>
          </a:prstGeom>
          <a:noFill/>
          <a:ln w="127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8000"/>
              </a:lnSpc>
              <a:tabLst>
                <a:tab pos="0" algn="l"/>
              </a:tabLst>
            </a:pPr>
            <a:r>
              <a:rPr lang="en-GB" sz="4000" b="1" strike="noStrike" spc="-1">
                <a:solidFill>
                  <a:srgbClr val="363F47"/>
                </a:solidFill>
                <a:latin typeface="Arial"/>
                <a:ea typeface="Arial"/>
              </a:rPr>
              <a:t>sont bloqués par la poussière urbaine, le smog et les nuages</a:t>
            </a:r>
            <a:endParaRPr lang="ru-RU" sz="4000" b="0" strike="noStrike" spc="-1">
              <a:latin typeface="Arial"/>
            </a:endParaRPr>
          </a:p>
        </p:txBody>
      </p:sp>
      <p:sp>
        <p:nvSpPr>
          <p:cNvPr id="183" name="Витамин D сложно в достаточном количестве получить из пищи"/>
          <p:cNvSpPr/>
          <p:nvPr/>
        </p:nvSpPr>
        <p:spPr>
          <a:xfrm>
            <a:off x="3202920" y="8428680"/>
            <a:ext cx="8386920" cy="2076480"/>
          </a:xfrm>
          <a:prstGeom prst="rect">
            <a:avLst/>
          </a:prstGeom>
          <a:noFill/>
          <a:ln w="127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8000"/>
              </a:lnSpc>
              <a:tabLst>
                <a:tab pos="0" algn="l"/>
              </a:tabLst>
            </a:pPr>
            <a:r>
              <a:rPr lang="en-GB" sz="4000" b="1" strike="noStrike" spc="-1" dirty="0">
                <a:solidFill>
                  <a:srgbClr val="FF644E"/>
                </a:solidFill>
                <a:latin typeface="Arial"/>
                <a:ea typeface="Arial"/>
              </a:rPr>
              <a:t>La </a:t>
            </a:r>
            <a:r>
              <a:rPr lang="en-GB" sz="4000" b="1" strike="noStrike" spc="-1" dirty="0" err="1">
                <a:solidFill>
                  <a:srgbClr val="FF644E"/>
                </a:solidFill>
                <a:latin typeface="Arial"/>
                <a:ea typeface="Arial"/>
              </a:rPr>
              <a:t>vitamine</a:t>
            </a:r>
            <a:r>
              <a:rPr lang="en-GB" sz="4000" b="1" strike="noStrike" spc="-1" dirty="0">
                <a:solidFill>
                  <a:srgbClr val="FF644E"/>
                </a:solidFill>
                <a:latin typeface="Arial"/>
                <a:ea typeface="Arial"/>
              </a:rPr>
              <a:t> D </a:t>
            </a:r>
            <a:r>
              <a:rPr lang="en-GB" sz="4000" b="1" strike="noStrike" spc="-1" dirty="0" err="1">
                <a:solidFill>
                  <a:srgbClr val="FF644E"/>
                </a:solidFill>
                <a:latin typeface="Arial"/>
                <a:ea typeface="Arial"/>
              </a:rPr>
              <a:t>est</a:t>
            </a:r>
            <a:r>
              <a:rPr lang="en-GB" sz="4000" b="1" strike="noStrike" spc="-1" dirty="0">
                <a:solidFill>
                  <a:srgbClr val="FF644E"/>
                </a:solidFill>
                <a:latin typeface="Arial"/>
                <a:ea typeface="Arial"/>
              </a:rPr>
              <a:t> difficile </a:t>
            </a:r>
            <a:endParaRPr lang="ru-RU" sz="4000" b="0" strike="noStrike" spc="-1" dirty="0">
              <a:latin typeface="Arial"/>
            </a:endParaRPr>
          </a:p>
          <a:p>
            <a:pPr>
              <a:lnSpc>
                <a:spcPct val="108000"/>
              </a:lnSpc>
              <a:tabLst>
                <a:tab pos="0" algn="l"/>
              </a:tabLst>
            </a:pPr>
            <a:r>
              <a:rPr lang="fr-FR" sz="4000" b="0" strike="noStrike" spc="-1" dirty="0">
                <a:solidFill>
                  <a:srgbClr val="000000"/>
                </a:solidFill>
                <a:latin typeface="Arial"/>
                <a:ea typeface="Arial"/>
              </a:rPr>
              <a:t>à obtenir en quantité suffisante à partir de l'alimentation.</a:t>
            </a:r>
            <a:endParaRPr lang="ru-RU" sz="4000" b="0" strike="noStrike" spc="-1" dirty="0">
              <a:latin typeface="Arial"/>
            </a:endParaRPr>
          </a:p>
        </p:txBody>
      </p:sp>
      <p:sp>
        <p:nvSpPr>
          <p:cNvPr id="184" name="Организм синтезирует его самостоятельно под воздействием солнечных лучей"/>
          <p:cNvSpPr/>
          <p:nvPr/>
        </p:nvSpPr>
        <p:spPr>
          <a:xfrm>
            <a:off x="3202920" y="5088600"/>
            <a:ext cx="8953920" cy="2076480"/>
          </a:xfrm>
          <a:prstGeom prst="rect">
            <a:avLst/>
          </a:prstGeom>
          <a:noFill/>
          <a:ln w="127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8000"/>
              </a:lnSpc>
              <a:tabLst>
                <a:tab pos="0" algn="l"/>
              </a:tabLst>
            </a:pPr>
            <a:r>
              <a:rPr lang="en-GB" sz="4000" b="0" strike="noStrike" spc="-1">
                <a:solidFill>
                  <a:srgbClr val="363F47"/>
                </a:solidFill>
                <a:latin typeface="Arial"/>
                <a:ea typeface="Arial"/>
              </a:rPr>
              <a:t>Le corps le synthétise lui-même </a:t>
            </a:r>
            <a:r>
              <a:rPr lang="fr-FR" sz="4000" b="1" strike="noStrike" spc="-1">
                <a:solidFill>
                  <a:srgbClr val="FF0000"/>
                </a:solidFill>
                <a:latin typeface="Arial"/>
                <a:ea typeface="Arial"/>
              </a:rPr>
              <a:t>lorsqu'il est exposé à la lumière du soleil.</a:t>
            </a:r>
            <a:endParaRPr lang="ru-RU" sz="4000" b="0" strike="noStrike" spc="-1">
              <a:latin typeface="Arial"/>
            </a:endParaRPr>
          </a:p>
        </p:txBody>
      </p:sp>
      <p:pic>
        <p:nvPicPr>
          <p:cNvPr id="185" name="image8.png" descr="image8.png"/>
          <p:cNvPicPr/>
          <p:nvPr/>
        </p:nvPicPr>
        <p:blipFill>
          <a:blip r:embed="rId4"/>
          <a:stretch/>
        </p:blipFill>
        <p:spPr>
          <a:xfrm rot="17398200" flipH="1">
            <a:off x="15280200" y="1540080"/>
            <a:ext cx="8819640" cy="2316240"/>
          </a:xfrm>
          <a:prstGeom prst="rect">
            <a:avLst/>
          </a:prstGeom>
          <a:ln w="12700">
            <a:noFill/>
          </a:ln>
        </p:spPr>
      </p:pic>
      <p:pic>
        <p:nvPicPr>
          <p:cNvPr id="186" name="image8.png" descr="image8.png"/>
          <p:cNvPicPr/>
          <p:nvPr/>
        </p:nvPicPr>
        <p:blipFill>
          <a:blip r:embed="rId4"/>
          <a:stretch/>
        </p:blipFill>
        <p:spPr>
          <a:xfrm rot="17398200" flipH="1">
            <a:off x="17998920" y="1643400"/>
            <a:ext cx="8638560" cy="2268720"/>
          </a:xfrm>
          <a:prstGeom prst="rect">
            <a:avLst/>
          </a:prstGeom>
          <a:ln w="12700">
            <a:noFill/>
          </a:ln>
        </p:spPr>
      </p:pic>
      <p:pic>
        <p:nvPicPr>
          <p:cNvPr id="187" name="image9.png" descr="image9.png"/>
          <p:cNvPicPr/>
          <p:nvPr/>
        </p:nvPicPr>
        <p:blipFill>
          <a:blip r:embed="rId6"/>
          <a:stretch/>
        </p:blipFill>
        <p:spPr>
          <a:xfrm>
            <a:off x="1161000" y="8524800"/>
            <a:ext cx="1572120" cy="1562760"/>
          </a:xfrm>
          <a:prstGeom prst="rect">
            <a:avLst/>
          </a:prstGeom>
          <a:ln w="12700">
            <a:noFill/>
          </a:ln>
        </p:spPr>
      </p:pic>
      <p:pic>
        <p:nvPicPr>
          <p:cNvPr id="188" name="image10.png" descr="image10.png"/>
          <p:cNvPicPr/>
          <p:nvPr/>
        </p:nvPicPr>
        <p:blipFill>
          <a:blip r:embed="rId7"/>
          <a:stretch/>
        </p:blipFill>
        <p:spPr>
          <a:xfrm>
            <a:off x="965520" y="5182920"/>
            <a:ext cx="1887120" cy="1887120"/>
          </a:xfrm>
          <a:prstGeom prst="rect">
            <a:avLst/>
          </a:prstGeom>
          <a:ln w="12700">
            <a:noFill/>
          </a:ln>
        </p:spPr>
      </p:pic>
      <p:sp>
        <p:nvSpPr>
          <p:cNvPr id="189" name="До 50% UV лучей"/>
          <p:cNvSpPr/>
          <p:nvPr/>
        </p:nvSpPr>
        <p:spPr>
          <a:xfrm>
            <a:off x="13891320" y="7826803"/>
            <a:ext cx="10674316" cy="1948594"/>
          </a:xfrm>
          <a:prstGeom prst="rect">
            <a:avLst/>
          </a:prstGeom>
          <a:noFill/>
          <a:ln w="12700">
            <a:noFill/>
          </a:ln>
        </p:spPr>
        <p:style>
          <a:lnRef idx="0">
            <a:scrgbClr r="0" g="0" b="0"/>
          </a:lnRef>
          <a:fillRef idx="0">
            <a:scrgbClr r="0" g="0" b="0"/>
          </a:fillRef>
          <a:effectRef idx="0">
            <a:scrgbClr r="0" g="0" b="0"/>
          </a:effectRef>
          <a:fontRef idx="minor"/>
        </p:style>
        <p:txBody>
          <a:bodyPr wrap="none" lIns="50760" tIns="50760" rIns="50760" bIns="50760" anchor="ctr">
            <a:spAutoFit/>
          </a:bodyPr>
          <a:lstStyle/>
          <a:p>
            <a:pPr>
              <a:lnSpc>
                <a:spcPct val="108000"/>
              </a:lnSpc>
              <a:tabLst>
                <a:tab pos="0" algn="l"/>
              </a:tabLst>
            </a:pPr>
            <a:r>
              <a:rPr lang="en-GB" sz="4000" b="1" strike="noStrike" spc="-1" dirty="0" err="1">
                <a:solidFill>
                  <a:srgbClr val="FF644E"/>
                </a:solidFill>
                <a:latin typeface="Arial"/>
                <a:ea typeface="Arial"/>
              </a:rPr>
              <a:t>Jusqu’à</a:t>
            </a:r>
            <a:r>
              <a:rPr lang="en-GB" sz="4000" b="1" strike="noStrike" spc="-1" dirty="0">
                <a:solidFill>
                  <a:srgbClr val="FF644E"/>
                </a:solidFill>
                <a:latin typeface="Arial"/>
                <a:ea typeface="Arial"/>
              </a:rPr>
              <a:t> </a:t>
            </a:r>
            <a:r>
              <a:rPr lang="en-GB" sz="12000" b="1" strike="noStrike" spc="-1" dirty="0">
                <a:solidFill>
                  <a:srgbClr val="FF644E"/>
                </a:solidFill>
                <a:latin typeface="Arial"/>
                <a:ea typeface="Arial"/>
              </a:rPr>
              <a:t>50% </a:t>
            </a:r>
            <a:r>
              <a:rPr lang="en-GB" sz="4000" b="1" strike="noStrike" spc="-1" dirty="0">
                <a:solidFill>
                  <a:srgbClr val="FF644E"/>
                </a:solidFill>
                <a:latin typeface="Arial"/>
                <a:ea typeface="Arial"/>
              </a:rPr>
              <a:t>des </a:t>
            </a:r>
            <a:r>
              <a:rPr lang="en-GB" sz="4000" b="1" strike="noStrike" spc="-1" dirty="0" err="1" smtClean="0">
                <a:solidFill>
                  <a:srgbClr val="FF644E"/>
                </a:solidFill>
                <a:latin typeface="Arial"/>
                <a:ea typeface="Arial"/>
              </a:rPr>
              <a:t>rayons</a:t>
            </a:r>
            <a:r>
              <a:rPr lang="en-GB" sz="4000" b="1" strike="noStrike" spc="-1" dirty="0" smtClean="0">
                <a:solidFill>
                  <a:srgbClr val="FF644E"/>
                </a:solidFill>
                <a:latin typeface="Arial"/>
                <a:ea typeface="Arial"/>
              </a:rPr>
              <a:t> </a:t>
            </a:r>
            <a:r>
              <a:rPr lang="en-GB" sz="12000" b="1" strike="noStrike" spc="-1" dirty="0" smtClean="0">
                <a:solidFill>
                  <a:srgbClr val="FF644E"/>
                </a:solidFill>
                <a:latin typeface="Arial"/>
                <a:ea typeface="Arial"/>
              </a:rPr>
              <a:t>UV</a:t>
            </a:r>
            <a:endParaRPr lang="ru-RU" sz="12000" b="0" strike="noStrike" spc="-1" dirty="0">
              <a:latin typeface="Arial"/>
            </a:endParaRPr>
          </a:p>
        </p:txBody>
      </p:sp>
      <p:sp>
        <p:nvSpPr>
          <p:cNvPr id="190" name="TextBox 22"/>
          <p:cNvSpPr/>
          <p:nvPr/>
        </p:nvSpPr>
        <p:spPr>
          <a:xfrm>
            <a:off x="24371280" y="7782480"/>
            <a:ext cx="250560" cy="625320"/>
          </a:xfrm>
          <a:prstGeom prst="rect">
            <a:avLst/>
          </a:prstGeom>
          <a:noFill/>
          <a:ln w="12700">
            <a:noFill/>
          </a:ln>
        </p:spPr>
        <p:style>
          <a:lnRef idx="0">
            <a:scrgbClr r="0" g="0" b="0"/>
          </a:lnRef>
          <a:fillRef idx="0">
            <a:scrgbClr r="0" g="0" b="0"/>
          </a:fillRef>
          <a:effectRef idx="0">
            <a:scrgbClr r="0" g="0" b="0"/>
          </a:effectRef>
          <a:fontRef idx="minor"/>
        </p:style>
        <p:txBody>
          <a:bodyPr vertOverflow="overflow" horzOverflow="overflow" lIns="45720" rIns="45720">
            <a:spAutoFit/>
          </a:bodyPr>
          <a:lstStyle/>
          <a:p>
            <a:pPr>
              <a:lnSpc>
                <a:spcPct val="100000"/>
              </a:lnSpc>
              <a:tabLst>
                <a:tab pos="0" algn="l"/>
              </a:tabLst>
            </a:pPr>
            <a:r>
              <a:rPr lang="ru-RU" sz="3500" b="1" strike="noStrike" spc="-1">
                <a:solidFill>
                  <a:srgbClr val="FD7042"/>
                </a:solidFill>
                <a:latin typeface="Arial"/>
                <a:ea typeface="Arial"/>
              </a:rPr>
              <a:t>2</a:t>
            </a:r>
            <a:endParaRPr lang="ru-RU" sz="3500" b="0" strike="noStrike" spc="-1">
              <a:latin typeface="Arial"/>
            </a:endParaRPr>
          </a:p>
        </p:txBody>
      </p:sp>
      <p:sp>
        <p:nvSpPr>
          <p:cNvPr id="191" name="TextBox 25"/>
          <p:cNvSpPr/>
          <p:nvPr/>
        </p:nvSpPr>
        <p:spPr>
          <a:xfrm>
            <a:off x="16849440" y="2189520"/>
            <a:ext cx="290520" cy="518400"/>
          </a:xfrm>
          <a:prstGeom prst="rect">
            <a:avLst/>
          </a:prstGeom>
          <a:noFill/>
          <a:ln w="12700">
            <a:noFill/>
          </a:ln>
        </p:spPr>
        <p:style>
          <a:lnRef idx="0">
            <a:scrgbClr r="0" g="0" b="0"/>
          </a:lnRef>
          <a:fillRef idx="0">
            <a:scrgbClr r="0" g="0" b="0"/>
          </a:fillRef>
          <a:effectRef idx="0">
            <a:scrgbClr r="0" g="0" b="0"/>
          </a:effectRef>
          <a:fontRef idx="minor"/>
        </p:style>
        <p:txBody>
          <a:bodyPr vertOverflow="overflow" horzOverflow="overflow" wrap="none" lIns="45720" rIns="45720">
            <a:spAutoFit/>
          </a:bodyPr>
          <a:lstStyle/>
          <a:p>
            <a:pPr>
              <a:lnSpc>
                <a:spcPct val="100000"/>
              </a:lnSpc>
              <a:tabLst>
                <a:tab pos="0" algn="l"/>
              </a:tabLst>
            </a:pPr>
            <a:r>
              <a:rPr lang="ru-RU" sz="2800" b="1" strike="noStrike" spc="-1">
                <a:solidFill>
                  <a:srgbClr val="363F47"/>
                </a:solidFill>
                <a:latin typeface="Arial"/>
                <a:ea typeface="Arial"/>
              </a:rPr>
              <a:t>1</a:t>
            </a:r>
            <a:endParaRPr lang="ru-RU"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Согласно последним исследованиям, недостаток витамина D выявляется глобально во всем мире, даже в солнечных странах"/>
          <p:cNvSpPr/>
          <p:nvPr/>
        </p:nvSpPr>
        <p:spPr>
          <a:xfrm>
            <a:off x="1417320" y="615600"/>
            <a:ext cx="22295520" cy="32061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0000"/>
              </a:lnSpc>
              <a:tabLst>
                <a:tab pos="0" algn="l"/>
              </a:tabLst>
            </a:pPr>
            <a:r>
              <a:rPr lang="en-GB" sz="6700" b="1" strike="noStrike" spc="-1">
                <a:solidFill>
                  <a:srgbClr val="363F47"/>
                </a:solidFill>
                <a:latin typeface="Arial"/>
                <a:ea typeface="Arial"/>
              </a:rPr>
              <a:t>Selon des études récentes, </a:t>
            </a:r>
            <a:r>
              <a:rPr lang="en-GB" sz="6700" b="1" strike="noStrike" spc="-1">
                <a:solidFill>
                  <a:srgbClr val="FA1F00"/>
                </a:solidFill>
                <a:latin typeface="Arial"/>
                <a:ea typeface="Arial"/>
              </a:rPr>
              <a:t>une carence en vitamine D3 est observée dans le monde entier,</a:t>
            </a:r>
            <a:r>
              <a:rPr lang="en-GB" sz="6700" b="1" strike="noStrike" spc="-1">
                <a:solidFill>
                  <a:srgbClr val="363F47"/>
                </a:solidFill>
                <a:latin typeface="Arial"/>
                <a:ea typeface="Arial"/>
              </a:rPr>
              <a:t> même dans les pays ensoleillés</a:t>
            </a:r>
            <a:endParaRPr lang="ru-RU" sz="6700" b="0" strike="noStrike" spc="-1">
              <a:latin typeface="Arial"/>
            </a:endParaRPr>
          </a:p>
        </p:txBody>
      </p:sp>
      <p:pic>
        <p:nvPicPr>
          <p:cNvPr id="193" name="image7.png" descr="image7.png"/>
          <p:cNvPicPr/>
          <p:nvPr/>
        </p:nvPicPr>
        <p:blipFill>
          <a:blip r:embed="rId2"/>
          <a:stretch/>
        </p:blipFill>
        <p:spPr>
          <a:xfrm>
            <a:off x="1537560" y="12793680"/>
            <a:ext cx="1773720" cy="311040"/>
          </a:xfrm>
          <a:prstGeom prst="rect">
            <a:avLst/>
          </a:prstGeom>
          <a:ln w="12700">
            <a:noFill/>
          </a:ln>
        </p:spPr>
      </p:pic>
      <p:sp>
        <p:nvSpPr>
          <p:cNvPr id="194" name="D-Spray"/>
          <p:cNvSpPr/>
          <p:nvPr/>
        </p:nvSpPr>
        <p:spPr>
          <a:xfrm>
            <a:off x="22411440" y="12786120"/>
            <a:ext cx="1120680" cy="41760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gn="r">
              <a:lnSpc>
                <a:spcPct val="90000"/>
              </a:lnSpc>
              <a:tabLst>
                <a:tab pos="0" algn="l"/>
              </a:tabLst>
            </a:pPr>
            <a:r>
              <a:rPr lang="ru-RU" sz="2000" b="1" strike="noStrike" spc="-1">
                <a:solidFill>
                  <a:srgbClr val="2D2D2E"/>
                </a:solidFill>
                <a:latin typeface="Arial"/>
                <a:ea typeface="Arial"/>
              </a:rPr>
              <a:t>D-Spray</a:t>
            </a:r>
            <a:endParaRPr lang="ru-RU" sz="2000" b="0" strike="noStrike" spc="-1">
              <a:latin typeface="Arial"/>
            </a:endParaRPr>
          </a:p>
        </p:txBody>
      </p:sp>
      <p:sp>
        <p:nvSpPr>
          <p:cNvPr id="195" name="Процент взрослого населения с дефицитом (ниже 25 нмоль/л) или недостаточностью (менее 50 нмоль/л) витамина D3"/>
          <p:cNvSpPr/>
          <p:nvPr/>
        </p:nvSpPr>
        <p:spPr>
          <a:xfrm>
            <a:off x="1430640" y="9658080"/>
            <a:ext cx="3808440" cy="1929600"/>
          </a:xfrm>
          <a:prstGeom prst="rect">
            <a:avLst/>
          </a:prstGeom>
          <a:noFill/>
          <a:ln w="127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20000"/>
              </a:lnSpc>
              <a:tabLst>
                <a:tab pos="0" algn="l"/>
              </a:tabLst>
            </a:pPr>
            <a:r>
              <a:rPr lang="en-GB" sz="2000" b="0" strike="noStrike" spc="-1">
                <a:solidFill>
                  <a:srgbClr val="36414D"/>
                </a:solidFill>
                <a:latin typeface="Arial"/>
                <a:ea typeface="Arial"/>
              </a:rPr>
              <a:t>Pourcentage de la population adulte présentant une carence (inférieure à 25 nmol/L) ou une insuffisance (inférieure à 50 nmol/L) en vitamine D3</a:t>
            </a:r>
            <a:endParaRPr lang="ru-RU" sz="2000" b="0" strike="noStrike" spc="-1">
              <a:latin typeface="Arial"/>
            </a:endParaRPr>
          </a:p>
        </p:txBody>
      </p:sp>
      <p:sp>
        <p:nvSpPr>
          <p:cNvPr id="196" name="Прямоугольник"/>
          <p:cNvSpPr/>
          <p:nvPr/>
        </p:nvSpPr>
        <p:spPr>
          <a:xfrm>
            <a:off x="-1092240" y="9483840"/>
            <a:ext cx="6562080" cy="2277360"/>
          </a:xfrm>
          <a:prstGeom prst="rect">
            <a:avLst/>
          </a:prstGeom>
          <a:noFill/>
          <a:ln w="25400">
            <a:solidFill>
              <a:srgbClr val="FF644E"/>
            </a:solidFill>
            <a:round/>
          </a:ln>
        </p:spPr>
        <p:style>
          <a:lnRef idx="0">
            <a:scrgbClr r="0" g="0" b="0"/>
          </a:lnRef>
          <a:fillRef idx="0">
            <a:scrgbClr r="0" g="0" b="0"/>
          </a:fillRef>
          <a:effectRef idx="0">
            <a:scrgbClr r="0" g="0" b="0"/>
          </a:effectRef>
          <a:fontRef idx="minor"/>
        </p:style>
      </p:sp>
      <p:sp>
        <p:nvSpPr>
          <p:cNvPr id="197" name="Дефицит"/>
          <p:cNvSpPr/>
          <p:nvPr/>
        </p:nvSpPr>
        <p:spPr>
          <a:xfrm>
            <a:off x="2042280" y="5122440"/>
            <a:ext cx="2802960" cy="569880"/>
          </a:xfrm>
          <a:prstGeom prst="rect">
            <a:avLst/>
          </a:prstGeom>
          <a:noFill/>
          <a:ln w="127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40000"/>
              </a:lnSpc>
              <a:tabLst>
                <a:tab pos="0" algn="l"/>
              </a:tabLst>
            </a:pPr>
            <a:r>
              <a:rPr lang="en-GB" sz="2200" b="1" strike="noStrike" spc="-1">
                <a:solidFill>
                  <a:srgbClr val="36414D"/>
                </a:solidFill>
                <a:latin typeface="Arial"/>
                <a:ea typeface="Arial"/>
              </a:rPr>
              <a:t>Carence</a:t>
            </a:r>
            <a:endParaRPr lang="ru-RU" sz="2200" b="0" strike="noStrike" spc="-1">
              <a:latin typeface="Arial"/>
            </a:endParaRPr>
          </a:p>
        </p:txBody>
      </p:sp>
      <p:sp>
        <p:nvSpPr>
          <p:cNvPr id="198" name="Прямоугольник"/>
          <p:cNvSpPr/>
          <p:nvPr/>
        </p:nvSpPr>
        <p:spPr>
          <a:xfrm>
            <a:off x="1445400" y="5194800"/>
            <a:ext cx="415080" cy="425160"/>
          </a:xfrm>
          <a:prstGeom prst="rect">
            <a:avLst/>
          </a:prstGeom>
          <a:solidFill>
            <a:srgbClr val="CF4945"/>
          </a:solidFill>
          <a:ln w="12700">
            <a:noFill/>
          </a:ln>
        </p:spPr>
        <p:style>
          <a:lnRef idx="0">
            <a:scrgbClr r="0" g="0" b="0"/>
          </a:lnRef>
          <a:fillRef idx="0">
            <a:scrgbClr r="0" g="0" b="0"/>
          </a:fillRef>
          <a:effectRef idx="0">
            <a:scrgbClr r="0" g="0" b="0"/>
          </a:effectRef>
          <a:fontRef idx="minor"/>
        </p:style>
      </p:sp>
      <p:sp>
        <p:nvSpPr>
          <p:cNvPr id="199" name="Прямоугольник"/>
          <p:cNvSpPr/>
          <p:nvPr/>
        </p:nvSpPr>
        <p:spPr>
          <a:xfrm>
            <a:off x="1445400" y="5860440"/>
            <a:ext cx="415080" cy="425160"/>
          </a:xfrm>
          <a:prstGeom prst="rect">
            <a:avLst/>
          </a:prstGeom>
          <a:solidFill>
            <a:srgbClr val="E3C456"/>
          </a:solidFill>
          <a:ln w="12700">
            <a:noFill/>
          </a:ln>
        </p:spPr>
        <p:style>
          <a:lnRef idx="0">
            <a:scrgbClr r="0" g="0" b="0"/>
          </a:lnRef>
          <a:fillRef idx="0">
            <a:scrgbClr r="0" g="0" b="0"/>
          </a:fillRef>
          <a:effectRef idx="0">
            <a:scrgbClr r="0" g="0" b="0"/>
          </a:effectRef>
          <a:fontRef idx="minor"/>
        </p:style>
      </p:sp>
      <p:sp>
        <p:nvSpPr>
          <p:cNvPr id="200" name="Недостаток"/>
          <p:cNvSpPr/>
          <p:nvPr/>
        </p:nvSpPr>
        <p:spPr>
          <a:xfrm>
            <a:off x="2042280" y="5788080"/>
            <a:ext cx="2802960" cy="569880"/>
          </a:xfrm>
          <a:prstGeom prst="rect">
            <a:avLst/>
          </a:prstGeom>
          <a:noFill/>
          <a:ln w="127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40000"/>
              </a:lnSpc>
              <a:tabLst>
                <a:tab pos="0" algn="l"/>
              </a:tabLst>
            </a:pPr>
            <a:r>
              <a:rPr lang="en-GB" sz="2200" b="1" strike="noStrike" spc="-1">
                <a:solidFill>
                  <a:srgbClr val="36414D"/>
                </a:solidFill>
                <a:latin typeface="Arial"/>
                <a:ea typeface="Arial"/>
              </a:rPr>
              <a:t>Insuffisance</a:t>
            </a:r>
            <a:endParaRPr lang="ru-RU" sz="2200" b="0" strike="noStrike" spc="-1">
              <a:latin typeface="Arial"/>
            </a:endParaRPr>
          </a:p>
        </p:txBody>
      </p:sp>
      <p:graphicFrame>
        <p:nvGraphicFramePr>
          <p:cNvPr id="201" name="Двухмерная столбчатая диаграмма"/>
          <p:cNvGraphicFramePr/>
          <p:nvPr/>
        </p:nvGraphicFramePr>
        <p:xfrm>
          <a:off x="6341040" y="4821480"/>
          <a:ext cx="16490520" cy="7280280"/>
        </p:xfrm>
        <a:graphic>
          <a:graphicData uri="http://schemas.openxmlformats.org/drawingml/2006/chart">
            <c:chart xmlns:c="http://schemas.openxmlformats.org/drawingml/2006/chart" xmlns:r="http://schemas.openxmlformats.org/officeDocument/2006/relationships" r:id="rId3"/>
          </a:graphicData>
        </a:graphic>
      </p:graphicFrame>
      <p:sp>
        <p:nvSpPr>
          <p:cNvPr id="202" name="TextBox 1"/>
          <p:cNvSpPr/>
          <p:nvPr/>
        </p:nvSpPr>
        <p:spPr>
          <a:xfrm>
            <a:off x="7287480" y="11692440"/>
            <a:ext cx="1606680" cy="366120"/>
          </a:xfrm>
          <a:prstGeom prst="rect">
            <a:avLst/>
          </a:prstGeom>
          <a:solidFill>
            <a:srgbClr val="F2EFEA"/>
          </a:solidFill>
          <a:ln w="12700">
            <a:noFill/>
          </a:ln>
        </p:spPr>
        <p:style>
          <a:lnRef idx="0">
            <a:scrgbClr r="0" g="0" b="0"/>
          </a:lnRef>
          <a:fillRef idx="0">
            <a:scrgbClr r="0" g="0" b="0"/>
          </a:fillRef>
          <a:effectRef idx="0">
            <a:scrgbClr r="0" g="0" b="0"/>
          </a:effectRef>
          <a:fontRef idx="minor"/>
        </p:style>
        <p:txBody>
          <a:bodyPr vertOverflow="overflow" horzOverflow="overflow" lIns="45720" rIns="45720">
            <a:spAutoFit/>
          </a:bodyPr>
          <a:lstStyle/>
          <a:p>
            <a:pPr>
              <a:lnSpc>
                <a:spcPct val="100000"/>
              </a:lnSpc>
              <a:tabLst>
                <a:tab pos="0" algn="l"/>
              </a:tabLst>
            </a:pPr>
            <a:r>
              <a:rPr lang="en-US" sz="1800" b="0" strike="noStrike" spc="-1">
                <a:solidFill>
                  <a:srgbClr val="000000"/>
                </a:solidFill>
                <a:latin typeface="Arial"/>
                <a:ea typeface="Arial"/>
              </a:rPr>
              <a:t>Autriche</a:t>
            </a:r>
            <a:endParaRPr lang="ru-RU" sz="1800" b="0" strike="noStrike" spc="-1">
              <a:latin typeface="Arial"/>
            </a:endParaRPr>
          </a:p>
        </p:txBody>
      </p:sp>
      <p:sp>
        <p:nvSpPr>
          <p:cNvPr id="203" name="TextBox 12"/>
          <p:cNvSpPr/>
          <p:nvPr/>
        </p:nvSpPr>
        <p:spPr>
          <a:xfrm>
            <a:off x="9739800" y="11707200"/>
            <a:ext cx="1606680" cy="366120"/>
          </a:xfrm>
          <a:prstGeom prst="rect">
            <a:avLst/>
          </a:prstGeom>
          <a:solidFill>
            <a:srgbClr val="F2EFEA"/>
          </a:solidFill>
          <a:ln w="12700">
            <a:noFill/>
          </a:ln>
        </p:spPr>
        <p:style>
          <a:lnRef idx="0">
            <a:scrgbClr r="0" g="0" b="0"/>
          </a:lnRef>
          <a:fillRef idx="0">
            <a:scrgbClr r="0" g="0" b="0"/>
          </a:fillRef>
          <a:effectRef idx="0">
            <a:scrgbClr r="0" g="0" b="0"/>
          </a:effectRef>
          <a:fontRef idx="minor"/>
        </p:style>
        <p:txBody>
          <a:bodyPr vertOverflow="overflow" horzOverflow="overflow" lIns="45720" rIns="45720">
            <a:spAutoFit/>
          </a:bodyPr>
          <a:lstStyle/>
          <a:p>
            <a:pPr>
              <a:lnSpc>
                <a:spcPct val="100000"/>
              </a:lnSpc>
              <a:tabLst>
                <a:tab pos="0" algn="l"/>
              </a:tabLst>
            </a:pPr>
            <a:r>
              <a:rPr lang="en-US" sz="1800" b="0" strike="noStrike" spc="-1">
                <a:solidFill>
                  <a:srgbClr val="000000"/>
                </a:solidFill>
                <a:latin typeface="Arial"/>
                <a:ea typeface="Arial"/>
              </a:rPr>
              <a:t>France</a:t>
            </a:r>
            <a:endParaRPr lang="ru-RU" sz="1800" b="0" strike="noStrike" spc="-1">
              <a:latin typeface="Arial"/>
            </a:endParaRPr>
          </a:p>
        </p:txBody>
      </p:sp>
      <p:sp>
        <p:nvSpPr>
          <p:cNvPr id="204" name="TextBox 13"/>
          <p:cNvSpPr/>
          <p:nvPr/>
        </p:nvSpPr>
        <p:spPr>
          <a:xfrm>
            <a:off x="11761560" y="11677680"/>
            <a:ext cx="1606680" cy="366120"/>
          </a:xfrm>
          <a:prstGeom prst="rect">
            <a:avLst/>
          </a:prstGeom>
          <a:solidFill>
            <a:srgbClr val="F2EFEA"/>
          </a:solidFill>
          <a:ln w="12700">
            <a:noFill/>
          </a:ln>
        </p:spPr>
        <p:style>
          <a:lnRef idx="0">
            <a:scrgbClr r="0" g="0" b="0"/>
          </a:lnRef>
          <a:fillRef idx="0">
            <a:scrgbClr r="0" g="0" b="0"/>
          </a:fillRef>
          <a:effectRef idx="0">
            <a:scrgbClr r="0" g="0" b="0"/>
          </a:effectRef>
          <a:fontRef idx="minor"/>
        </p:style>
        <p:txBody>
          <a:bodyPr vertOverflow="overflow" horzOverflow="overflow" lIns="45720" rIns="45720">
            <a:spAutoFit/>
          </a:bodyPr>
          <a:lstStyle/>
          <a:p>
            <a:pPr>
              <a:lnSpc>
                <a:spcPct val="100000"/>
              </a:lnSpc>
              <a:tabLst>
                <a:tab pos="0" algn="l"/>
              </a:tabLst>
            </a:pPr>
            <a:r>
              <a:rPr lang="en-US" sz="1800" b="0" strike="noStrike" spc="-1">
                <a:solidFill>
                  <a:srgbClr val="000000"/>
                </a:solidFill>
                <a:latin typeface="Arial"/>
                <a:ea typeface="Arial"/>
              </a:rPr>
              <a:t>Allemagne</a:t>
            </a:r>
            <a:endParaRPr lang="ru-RU" sz="1800" b="0" strike="noStrike" spc="-1">
              <a:latin typeface="Arial"/>
            </a:endParaRPr>
          </a:p>
        </p:txBody>
      </p:sp>
      <p:sp>
        <p:nvSpPr>
          <p:cNvPr id="205" name="Прямоугольник 2"/>
          <p:cNvSpPr/>
          <p:nvPr/>
        </p:nvSpPr>
        <p:spPr>
          <a:xfrm>
            <a:off x="14193720" y="11743200"/>
            <a:ext cx="1158120" cy="364680"/>
          </a:xfrm>
          <a:prstGeom prst="rect">
            <a:avLst/>
          </a:prstGeom>
          <a:solidFill>
            <a:srgbClr val="F2EFEA"/>
          </a:solid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tabLst>
                <a:tab pos="0" algn="l"/>
              </a:tabLst>
            </a:pPr>
            <a:r>
              <a:rPr lang="en-US" sz="1800" b="0" strike="noStrike" spc="-1">
                <a:solidFill>
                  <a:srgbClr val="000000"/>
                </a:solidFill>
                <a:latin typeface="Arial"/>
                <a:ea typeface="Arial"/>
              </a:rPr>
              <a:t>Pays-Bas</a:t>
            </a:r>
            <a:endParaRPr lang="ru-RU" sz="1800" b="0" strike="noStrike" spc="-1">
              <a:latin typeface="Arial"/>
            </a:endParaRPr>
          </a:p>
        </p:txBody>
      </p:sp>
      <p:sp>
        <p:nvSpPr>
          <p:cNvPr id="206" name="Прямоугольник 15"/>
          <p:cNvSpPr/>
          <p:nvPr/>
        </p:nvSpPr>
        <p:spPr>
          <a:xfrm>
            <a:off x="16618680" y="11743200"/>
            <a:ext cx="1080360" cy="364680"/>
          </a:xfrm>
          <a:prstGeom prst="rect">
            <a:avLst/>
          </a:prstGeom>
          <a:solidFill>
            <a:srgbClr val="F2EFEA"/>
          </a:solid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tabLst>
                <a:tab pos="0" algn="l"/>
              </a:tabLst>
            </a:pPr>
            <a:r>
              <a:rPr lang="en-US" sz="1800" b="0" strike="noStrike" spc="-1">
                <a:solidFill>
                  <a:srgbClr val="000000"/>
                </a:solidFill>
                <a:latin typeface="Arial"/>
                <a:ea typeface="Arial"/>
              </a:rPr>
              <a:t>Espagne</a:t>
            </a:r>
            <a:endParaRPr lang="ru-RU" sz="1800" b="0" strike="noStrike" spc="-1">
              <a:latin typeface="Arial"/>
            </a:endParaRPr>
          </a:p>
        </p:txBody>
      </p:sp>
      <p:sp>
        <p:nvSpPr>
          <p:cNvPr id="207" name="Прямоугольник 16"/>
          <p:cNvSpPr/>
          <p:nvPr/>
        </p:nvSpPr>
        <p:spPr>
          <a:xfrm>
            <a:off x="18844200" y="11707200"/>
            <a:ext cx="944640" cy="364680"/>
          </a:xfrm>
          <a:prstGeom prst="rect">
            <a:avLst/>
          </a:prstGeom>
          <a:solidFill>
            <a:srgbClr val="F2EFEA"/>
          </a:solid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tabLst>
                <a:tab pos="0" algn="l"/>
              </a:tabLst>
            </a:pPr>
            <a:r>
              <a:rPr lang="en-US" sz="1800" b="0" strike="noStrike" spc="-1">
                <a:solidFill>
                  <a:srgbClr val="000000"/>
                </a:solidFill>
                <a:latin typeface="Arial"/>
                <a:ea typeface="Arial"/>
              </a:rPr>
              <a:t>Turquie</a:t>
            </a:r>
            <a:endParaRPr lang="ru-RU" sz="1800" b="0" strike="noStrike" spc="-1">
              <a:latin typeface="Arial"/>
            </a:endParaRPr>
          </a:p>
        </p:txBody>
      </p:sp>
      <p:sp>
        <p:nvSpPr>
          <p:cNvPr id="208" name="Прямоугольник 17"/>
          <p:cNvSpPr/>
          <p:nvPr/>
        </p:nvSpPr>
        <p:spPr>
          <a:xfrm>
            <a:off x="21104280" y="11743200"/>
            <a:ext cx="941400" cy="364680"/>
          </a:xfrm>
          <a:prstGeom prst="rect">
            <a:avLst/>
          </a:prstGeom>
          <a:solidFill>
            <a:srgbClr val="F2EFEA"/>
          </a:solid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tabLst>
                <a:tab pos="0" algn="l"/>
              </a:tabLst>
            </a:pPr>
            <a:r>
              <a:rPr lang="en-US" sz="1800" b="0" strike="noStrike" spc="-1">
                <a:solidFill>
                  <a:srgbClr val="000000"/>
                </a:solidFill>
                <a:latin typeface="Arial"/>
                <a:ea typeface="Arial"/>
              </a:rPr>
              <a:t>Russie </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image7.png" descr="image7.png"/>
          <p:cNvPicPr/>
          <p:nvPr/>
        </p:nvPicPr>
        <p:blipFill>
          <a:blip r:embed="rId3"/>
          <a:stretch/>
        </p:blipFill>
        <p:spPr>
          <a:xfrm>
            <a:off x="1537560" y="12793680"/>
            <a:ext cx="1773720" cy="311040"/>
          </a:xfrm>
          <a:prstGeom prst="rect">
            <a:avLst/>
          </a:prstGeom>
          <a:ln w="12700">
            <a:noFill/>
          </a:ln>
        </p:spPr>
      </p:pic>
      <p:sp>
        <p:nvSpPr>
          <p:cNvPr id="210" name="D-Spray"/>
          <p:cNvSpPr/>
          <p:nvPr/>
        </p:nvSpPr>
        <p:spPr>
          <a:xfrm>
            <a:off x="22411440" y="12786120"/>
            <a:ext cx="1120680" cy="41760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gn="r">
              <a:lnSpc>
                <a:spcPct val="90000"/>
              </a:lnSpc>
              <a:tabLst>
                <a:tab pos="0" algn="l"/>
              </a:tabLst>
            </a:pPr>
            <a:r>
              <a:rPr lang="fr-FR" sz="2000" b="1" strike="noStrike" spc="-1">
                <a:solidFill>
                  <a:srgbClr val="2D2D2E"/>
                </a:solidFill>
                <a:latin typeface="Arial"/>
                <a:ea typeface="Arial"/>
              </a:rPr>
              <a:t>D-Spray</a:t>
            </a:r>
            <a:endParaRPr lang="ru-RU" sz="2000" b="0" strike="noStrike" spc="-1">
              <a:latin typeface="Arial"/>
            </a:endParaRPr>
          </a:p>
        </p:txBody>
      </p:sp>
      <p:sp>
        <p:nvSpPr>
          <p:cNvPr id="211" name="Для полноценной работы всех органов и систем Витамин D должен не только поступать в организм в достаточном количестве, но и максимально хорошо усваиваться"/>
          <p:cNvSpPr/>
          <p:nvPr/>
        </p:nvSpPr>
        <p:spPr>
          <a:xfrm>
            <a:off x="1480320" y="2296080"/>
            <a:ext cx="9918360" cy="3453840"/>
          </a:xfrm>
          <a:prstGeom prst="rect">
            <a:avLst/>
          </a:prstGeom>
          <a:noFill/>
          <a:ln w="127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10000"/>
              </a:lnSpc>
              <a:spcBef>
                <a:spcPts val="1500"/>
              </a:spcBef>
              <a:tabLst>
                <a:tab pos="0" algn="l"/>
              </a:tabLst>
            </a:pPr>
            <a:r>
              <a:rPr lang="fr-FR" sz="4000" b="0" strike="noStrike" spc="-1">
                <a:solidFill>
                  <a:srgbClr val="363F47"/>
                </a:solidFill>
                <a:latin typeface="Arial"/>
                <a:ea typeface="Arial"/>
              </a:rPr>
              <a:t>Pour que tous les organes et systèmes fonctionnent correctement, la vitamine D3 doit non seulement être fournie en quantité suffisante, mais aussi </a:t>
            </a:r>
            <a:r>
              <a:rPr lang="fr-FR" sz="4000" b="1" strike="noStrike" spc="-1">
                <a:solidFill>
                  <a:srgbClr val="FA1F00"/>
                </a:solidFill>
                <a:latin typeface="Arial"/>
                <a:ea typeface="Arial"/>
              </a:rPr>
              <a:t>être absorbée le mieux possible.</a:t>
            </a:r>
            <a:endParaRPr lang="ru-RU" sz="4000" b="0" strike="noStrike" spc="-1">
              <a:latin typeface="Arial"/>
            </a:endParaRPr>
          </a:p>
        </p:txBody>
      </p:sp>
      <p:sp>
        <p:nvSpPr>
          <p:cNvPr id="212" name="В составе спрея — МСT- жирные кислоты которые способствуют более быстрому и естественному усвоению Витамина D"/>
          <p:cNvSpPr/>
          <p:nvPr/>
        </p:nvSpPr>
        <p:spPr>
          <a:xfrm>
            <a:off x="1433880" y="6559200"/>
            <a:ext cx="11986920" cy="4124160"/>
          </a:xfrm>
          <a:prstGeom prst="rect">
            <a:avLst/>
          </a:prstGeom>
          <a:noFill/>
          <a:ln w="127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10000"/>
              </a:lnSpc>
              <a:tabLst>
                <a:tab pos="0" algn="l"/>
              </a:tabLst>
            </a:pPr>
            <a:r>
              <a:rPr lang="fr-FR" sz="6000" b="1" strike="noStrike" spc="-1">
                <a:solidFill>
                  <a:srgbClr val="363F47"/>
                </a:solidFill>
                <a:latin typeface="Arial"/>
                <a:ea typeface="Arial"/>
              </a:rPr>
              <a:t>Le spray contient </a:t>
            </a:r>
            <a:r>
              <a:rPr lang="fr-FR" sz="6000" b="1" strike="noStrike" spc="-1">
                <a:solidFill>
                  <a:srgbClr val="FA1F00"/>
                </a:solidFill>
                <a:latin typeface="Arial"/>
                <a:ea typeface="Arial"/>
              </a:rPr>
              <a:t>des acides gras MCT</a:t>
            </a:r>
            <a:r>
              <a:rPr lang="fr-FR" sz="6000" b="1" strike="noStrike" spc="-1">
                <a:solidFill>
                  <a:srgbClr val="363F47"/>
                </a:solidFill>
                <a:latin typeface="Arial"/>
                <a:ea typeface="Arial"/>
              </a:rPr>
              <a:t> qui contribuent à une absorption plus rapide et plus naturelle de la vitamine D3.</a:t>
            </a:r>
            <a:endParaRPr lang="ru-RU" sz="6000" b="0" strike="noStrike" spc="-1">
              <a:latin typeface="Arial"/>
            </a:endParaRPr>
          </a:p>
        </p:txBody>
      </p:sp>
      <p:pic>
        <p:nvPicPr>
          <p:cNvPr id="213" name="image11.png" descr="image11.png"/>
          <p:cNvPicPr/>
          <p:nvPr/>
        </p:nvPicPr>
        <p:blipFill>
          <a:blip r:embed="rId4"/>
          <a:stretch/>
        </p:blipFill>
        <p:spPr>
          <a:xfrm>
            <a:off x="13616280" y="1476000"/>
            <a:ext cx="10219320" cy="10938600"/>
          </a:xfrm>
          <a:prstGeom prst="rect">
            <a:avLst/>
          </a:prstGeom>
          <a:ln w="1270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4" name="Сгруппировать"/>
          <p:cNvGrpSpPr/>
          <p:nvPr/>
        </p:nvGrpSpPr>
        <p:grpSpPr>
          <a:xfrm>
            <a:off x="9550800" y="952200"/>
            <a:ext cx="14644800" cy="18793440"/>
            <a:chOff x="9550800" y="952200"/>
            <a:chExt cx="14644800" cy="18793440"/>
          </a:xfrm>
        </p:grpSpPr>
        <p:pic>
          <p:nvPicPr>
            <p:cNvPr id="215" name="image13.png" descr="image13.png"/>
            <p:cNvPicPr/>
            <p:nvPr/>
          </p:nvPicPr>
          <p:blipFill>
            <a:blip r:embed="rId3"/>
            <a:stretch/>
          </p:blipFill>
          <p:spPr>
            <a:xfrm>
              <a:off x="18429840" y="2705760"/>
              <a:ext cx="5765760" cy="17039880"/>
            </a:xfrm>
            <a:prstGeom prst="rect">
              <a:avLst/>
            </a:prstGeom>
            <a:ln w="12700">
              <a:noFill/>
            </a:ln>
          </p:spPr>
        </p:pic>
        <p:pic>
          <p:nvPicPr>
            <p:cNvPr id="216" name="image14.png" descr="image14.png"/>
            <p:cNvPicPr/>
            <p:nvPr/>
          </p:nvPicPr>
          <p:blipFill>
            <a:blip r:embed="rId4">
              <a:alphaModFix amt="76000"/>
            </a:blip>
            <a:stretch/>
          </p:blipFill>
          <p:spPr>
            <a:xfrm flipH="1">
              <a:off x="9550800" y="952200"/>
              <a:ext cx="9999360" cy="6986520"/>
            </a:xfrm>
            <a:prstGeom prst="rect">
              <a:avLst/>
            </a:prstGeom>
            <a:ln w="12700">
              <a:noFill/>
            </a:ln>
          </p:spPr>
        </p:pic>
      </p:grpSp>
      <p:pic>
        <p:nvPicPr>
          <p:cNvPr id="217" name="image7.png" descr="image7.png"/>
          <p:cNvPicPr/>
          <p:nvPr/>
        </p:nvPicPr>
        <p:blipFill>
          <a:blip r:embed="rId5"/>
          <a:stretch/>
        </p:blipFill>
        <p:spPr>
          <a:xfrm>
            <a:off x="1537560" y="12793680"/>
            <a:ext cx="1773720" cy="311040"/>
          </a:xfrm>
          <a:prstGeom prst="rect">
            <a:avLst/>
          </a:prstGeom>
          <a:ln w="12700">
            <a:noFill/>
          </a:ln>
        </p:spPr>
      </p:pic>
      <p:sp>
        <p:nvSpPr>
          <p:cNvPr id="218" name="D-Spray"/>
          <p:cNvSpPr/>
          <p:nvPr/>
        </p:nvSpPr>
        <p:spPr>
          <a:xfrm>
            <a:off x="22411440" y="12786120"/>
            <a:ext cx="1120680" cy="41760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gn="r">
              <a:lnSpc>
                <a:spcPct val="90000"/>
              </a:lnSpc>
              <a:tabLst>
                <a:tab pos="0" algn="l"/>
              </a:tabLst>
            </a:pPr>
            <a:r>
              <a:rPr lang="fr-FR" sz="2000" b="1" strike="noStrike" spc="-1">
                <a:solidFill>
                  <a:srgbClr val="2D2D2E"/>
                </a:solidFill>
                <a:latin typeface="Arial"/>
                <a:ea typeface="Arial"/>
              </a:rPr>
              <a:t>D-Spray</a:t>
            </a:r>
            <a:endParaRPr lang="ru-RU" sz="2000" b="0" strike="noStrike" spc="-1">
              <a:latin typeface="Arial"/>
            </a:endParaRPr>
          </a:p>
        </p:txBody>
      </p:sp>
      <p:sp>
        <p:nvSpPr>
          <p:cNvPr id="219" name="Мельчайшие частицы спрея легко проникают в кровоток через слизистую полости рта. Мелкодисперсное распыление увеличивает площадь усвоения."/>
          <p:cNvSpPr/>
          <p:nvPr/>
        </p:nvSpPr>
        <p:spPr>
          <a:xfrm>
            <a:off x="1417320" y="6068520"/>
            <a:ext cx="14646240" cy="2111760"/>
          </a:xfrm>
          <a:prstGeom prst="rect">
            <a:avLst/>
          </a:prstGeom>
          <a:noFill/>
          <a:ln w="127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10000"/>
              </a:lnSpc>
              <a:tabLst>
                <a:tab pos="0" algn="l"/>
              </a:tabLst>
            </a:pPr>
            <a:r>
              <a:rPr lang="fr-FR" sz="4000" b="0" strike="noStrike" spc="-1" dirty="0">
                <a:solidFill>
                  <a:srgbClr val="FFFFFF"/>
                </a:solidFill>
                <a:latin typeface="Arial"/>
                <a:ea typeface="Arial"/>
              </a:rPr>
              <a:t>Les minuscules particules contenues dans le spray pénètrent facilement dans la circulation sanguine à travers la muqueuse buccale. La pulvérisation fine augmente la surface d'absorption.</a:t>
            </a:r>
            <a:endParaRPr lang="ru-RU" sz="4000" b="0" strike="noStrike" spc="-1" dirty="0">
              <a:latin typeface="Arial"/>
            </a:endParaRPr>
          </a:p>
        </p:txBody>
      </p:sp>
      <p:sp>
        <p:nvSpPr>
          <p:cNvPr id="220" name="Форма спрея — эффективный способ доставки витамина"/>
          <p:cNvSpPr/>
          <p:nvPr/>
        </p:nvSpPr>
        <p:spPr>
          <a:xfrm>
            <a:off x="1417320" y="1340611"/>
            <a:ext cx="11547566" cy="3467939"/>
          </a:xfrm>
          <a:prstGeom prst="rect">
            <a:avLst/>
          </a:prstGeom>
          <a:noFill/>
          <a:ln w="12700">
            <a:noFill/>
          </a:ln>
        </p:spPr>
        <p:style>
          <a:lnRef idx="0">
            <a:scrgbClr r="0" g="0" b="0"/>
          </a:lnRef>
          <a:fillRef idx="0">
            <a:scrgbClr r="0" g="0" b="0"/>
          </a:fillRef>
          <a:effectRef idx="0">
            <a:scrgbClr r="0" g="0" b="0"/>
          </a:effectRef>
          <a:fontRef idx="minor"/>
        </p:style>
        <p:txBody>
          <a:bodyPr wrap="square" lIns="71280" tIns="71280" rIns="71280" bIns="71280" anchor="ctr">
            <a:spAutoFit/>
          </a:bodyPr>
          <a:lstStyle/>
          <a:p>
            <a:pPr>
              <a:lnSpc>
                <a:spcPct val="90000"/>
              </a:lnSpc>
              <a:tabLst>
                <a:tab pos="0" algn="l"/>
              </a:tabLst>
            </a:pPr>
            <a:r>
              <a:rPr lang="fr-FR" sz="8000" b="1" strike="noStrike" spc="-1" dirty="0">
                <a:solidFill>
                  <a:srgbClr val="FFFFFF"/>
                </a:solidFill>
                <a:latin typeface="Arial"/>
                <a:ea typeface="Arial"/>
              </a:rPr>
              <a:t>Forme en spray -</a:t>
            </a:r>
            <a:r>
              <a:rPr lang="fr-FR" sz="8000" b="1" strike="noStrike" spc="-1" dirty="0">
                <a:solidFill>
                  <a:srgbClr val="FFFF00"/>
                </a:solidFill>
                <a:latin typeface="Arial"/>
                <a:ea typeface="Arial"/>
              </a:rPr>
              <a:t>moyen efficace de transmettre</a:t>
            </a:r>
            <a:r>
              <a:rPr lang="fr-FR" sz="8000" b="1" strike="noStrike" spc="-1" dirty="0">
                <a:solidFill>
                  <a:srgbClr val="FFFFFF"/>
                </a:solidFill>
                <a:latin typeface="Arial"/>
                <a:ea typeface="Arial"/>
              </a:rPr>
              <a:t> la vitamine</a:t>
            </a:r>
            <a:endParaRPr lang="ru-RU" sz="8000" b="0" strike="noStrike" spc="-1" dirty="0">
              <a:latin typeface="Arial"/>
            </a:endParaRPr>
          </a:p>
        </p:txBody>
      </p:sp>
      <p:sp>
        <p:nvSpPr>
          <p:cNvPr id="221" name="Эффективность жирорастворимой формы витамина в виде спрея клинически доказана*"/>
          <p:cNvSpPr/>
          <p:nvPr/>
        </p:nvSpPr>
        <p:spPr>
          <a:xfrm>
            <a:off x="1417320" y="8536320"/>
            <a:ext cx="13601520" cy="3119760"/>
          </a:xfrm>
          <a:prstGeom prst="rect">
            <a:avLst/>
          </a:prstGeom>
          <a:noFill/>
          <a:ln w="127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10000"/>
              </a:lnSpc>
              <a:tabLst>
                <a:tab pos="0" algn="l"/>
              </a:tabLst>
            </a:pPr>
            <a:r>
              <a:rPr lang="fr-FR" sz="6000" b="1" strike="noStrike" spc="-1" dirty="0">
                <a:solidFill>
                  <a:srgbClr val="FCF199"/>
                </a:solidFill>
                <a:latin typeface="Arial"/>
                <a:ea typeface="Arial"/>
              </a:rPr>
              <a:t>L'efficacité de la forme liposoluble de la vitamine sous forme de spray est cliniquement </a:t>
            </a:r>
            <a:r>
              <a:rPr lang="fr-FR" sz="6000" b="1" strike="noStrike" spc="-1" dirty="0" smtClean="0">
                <a:solidFill>
                  <a:srgbClr val="FCF199"/>
                </a:solidFill>
                <a:latin typeface="Arial"/>
                <a:ea typeface="Arial"/>
              </a:rPr>
              <a:t>prouvée	</a:t>
            </a:r>
            <a:endParaRPr lang="ru-RU" sz="6000" b="0" strike="noStrike" spc="-1" dirty="0">
              <a:latin typeface="Arial"/>
            </a:endParaRPr>
          </a:p>
        </p:txBody>
      </p:sp>
      <p:sp>
        <p:nvSpPr>
          <p:cNvPr id="222" name="TextBox 12"/>
          <p:cNvSpPr/>
          <p:nvPr/>
        </p:nvSpPr>
        <p:spPr>
          <a:xfrm rot="11395200" flipV="1">
            <a:off x="10932480" y="10586880"/>
            <a:ext cx="212040" cy="777600"/>
          </a:xfrm>
          <a:prstGeom prst="rect">
            <a:avLst/>
          </a:prstGeom>
          <a:noFill/>
          <a:ln w="12700">
            <a:noFill/>
          </a:ln>
        </p:spPr>
        <p:style>
          <a:lnRef idx="0">
            <a:scrgbClr r="0" g="0" b="0"/>
          </a:lnRef>
          <a:fillRef idx="0">
            <a:scrgbClr r="0" g="0" b="0"/>
          </a:fillRef>
          <a:effectRef idx="0">
            <a:scrgbClr r="0" g="0" b="0"/>
          </a:effectRef>
          <a:fontRef idx="minor"/>
        </p:style>
        <p:txBody>
          <a:bodyPr vertOverflow="overflow" horzOverflow="overflow" lIns="45720" rIns="45720">
            <a:spAutoFit/>
          </a:bodyPr>
          <a:lstStyle/>
          <a:p>
            <a:pPr>
              <a:lnSpc>
                <a:spcPct val="100000"/>
              </a:lnSpc>
              <a:tabLst>
                <a:tab pos="0" algn="l"/>
              </a:tabLst>
            </a:pPr>
            <a:r>
              <a:rPr lang="fr-FR" sz="4500" b="1" strike="noStrike" spc="-1">
                <a:solidFill>
                  <a:srgbClr val="FDF098"/>
                </a:solidFill>
                <a:latin typeface="Arial"/>
                <a:ea typeface="Arial"/>
              </a:rPr>
              <a:t>3</a:t>
            </a:r>
            <a:endParaRPr lang="ru-RU" sz="45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image7.png" descr="image7.png"/>
          <p:cNvPicPr/>
          <p:nvPr/>
        </p:nvPicPr>
        <p:blipFill>
          <a:blip r:embed="rId2"/>
          <a:stretch/>
        </p:blipFill>
        <p:spPr>
          <a:xfrm>
            <a:off x="1537560" y="12793680"/>
            <a:ext cx="1773720" cy="311040"/>
          </a:xfrm>
          <a:prstGeom prst="rect">
            <a:avLst/>
          </a:prstGeom>
          <a:ln w="12700">
            <a:noFill/>
          </a:ln>
        </p:spPr>
      </p:pic>
      <p:sp>
        <p:nvSpPr>
          <p:cNvPr id="224" name="D-Spray"/>
          <p:cNvSpPr/>
          <p:nvPr/>
        </p:nvSpPr>
        <p:spPr>
          <a:xfrm>
            <a:off x="22411440" y="12786120"/>
            <a:ext cx="1120680" cy="41760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gn="r">
              <a:lnSpc>
                <a:spcPct val="90000"/>
              </a:lnSpc>
              <a:tabLst>
                <a:tab pos="0" algn="l"/>
              </a:tabLst>
            </a:pPr>
            <a:r>
              <a:rPr lang="ru-RU" sz="2000" b="1" strike="noStrike" spc="-1">
                <a:solidFill>
                  <a:srgbClr val="2D2D2E"/>
                </a:solidFill>
                <a:latin typeface="Arial"/>
                <a:ea typeface="Arial"/>
              </a:rPr>
              <a:t>D-Spray</a:t>
            </a:r>
            <a:endParaRPr lang="ru-RU" sz="2000" b="0" strike="noStrike" spc="-1">
              <a:latin typeface="Arial"/>
            </a:endParaRPr>
          </a:p>
        </p:txBody>
      </p:sp>
      <p:sp>
        <p:nvSpPr>
          <p:cNvPr id="225" name="Легко проникает в кровоток"/>
          <p:cNvSpPr/>
          <p:nvPr/>
        </p:nvSpPr>
        <p:spPr>
          <a:xfrm>
            <a:off x="2035440" y="9330120"/>
            <a:ext cx="4064760" cy="2733120"/>
          </a:xfrm>
          <a:prstGeom prst="rect">
            <a:avLst/>
          </a:prstGeom>
          <a:noFill/>
          <a:ln w="127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8000"/>
              </a:lnSpc>
              <a:tabLst>
                <a:tab pos="0" algn="l"/>
              </a:tabLst>
            </a:pPr>
            <a:r>
              <a:rPr lang="en-GB" sz="4000" b="0" strike="noStrike" spc="-1" dirty="0" err="1">
                <a:solidFill>
                  <a:srgbClr val="363F47"/>
                </a:solidFill>
                <a:latin typeface="Arial"/>
                <a:ea typeface="Arial"/>
              </a:rPr>
              <a:t>Pénètre</a:t>
            </a:r>
            <a:r>
              <a:rPr lang="en-GB" sz="4000" b="0" strike="noStrike" spc="-1" dirty="0">
                <a:solidFill>
                  <a:srgbClr val="363F47"/>
                </a:solidFill>
                <a:latin typeface="Arial"/>
                <a:ea typeface="Arial"/>
              </a:rPr>
              <a:t> </a:t>
            </a:r>
            <a:r>
              <a:rPr lang="en-GB" sz="4000" b="0" strike="noStrike" spc="-1" dirty="0" err="1">
                <a:solidFill>
                  <a:srgbClr val="363F47"/>
                </a:solidFill>
                <a:latin typeface="Arial"/>
                <a:ea typeface="Arial"/>
              </a:rPr>
              <a:t>facilement</a:t>
            </a:r>
            <a:r>
              <a:rPr lang="en-GB" sz="4000" b="0" strike="noStrike" spc="-1" dirty="0">
                <a:solidFill>
                  <a:srgbClr val="363F47"/>
                </a:solidFill>
                <a:latin typeface="Arial"/>
                <a:ea typeface="Arial"/>
              </a:rPr>
              <a:t> </a:t>
            </a:r>
            <a:r>
              <a:rPr lang="en-GB" sz="4000" b="0" strike="noStrike" spc="-1" dirty="0" err="1">
                <a:solidFill>
                  <a:srgbClr val="363F47"/>
                </a:solidFill>
                <a:latin typeface="Arial"/>
                <a:ea typeface="Arial"/>
              </a:rPr>
              <a:t>dans</a:t>
            </a:r>
            <a:r>
              <a:rPr lang="en-GB" sz="4000" b="0" strike="noStrike" spc="-1" dirty="0">
                <a:solidFill>
                  <a:srgbClr val="363F47"/>
                </a:solidFill>
                <a:latin typeface="Arial"/>
                <a:ea typeface="Arial"/>
              </a:rPr>
              <a:t> la circulation sanguine</a:t>
            </a:r>
            <a:endParaRPr lang="ru-RU" sz="4000" b="0" strike="noStrike" spc="-1" dirty="0">
              <a:latin typeface="Arial"/>
            </a:endParaRPr>
          </a:p>
        </p:txBody>
      </p:sp>
      <p:sp>
        <p:nvSpPr>
          <p:cNvPr id="226" name="Увеличивает площадь усвоения"/>
          <p:cNvSpPr/>
          <p:nvPr/>
        </p:nvSpPr>
        <p:spPr>
          <a:xfrm>
            <a:off x="8982000" y="9971280"/>
            <a:ext cx="6271200" cy="1416960"/>
          </a:xfrm>
          <a:prstGeom prst="rect">
            <a:avLst/>
          </a:prstGeom>
          <a:noFill/>
          <a:ln w="127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8000"/>
              </a:lnSpc>
              <a:tabLst>
                <a:tab pos="0" algn="l"/>
              </a:tabLst>
            </a:pPr>
            <a:r>
              <a:rPr lang="en-GB" sz="4000" b="0" strike="noStrike" spc="-1">
                <a:solidFill>
                  <a:srgbClr val="363F47"/>
                </a:solidFill>
                <a:latin typeface="Arial"/>
                <a:ea typeface="Arial"/>
              </a:rPr>
              <a:t>Augmente la zone d'absorption</a:t>
            </a:r>
            <a:endParaRPr lang="ru-RU" sz="4000" b="0" strike="noStrike" spc="-1">
              <a:latin typeface="Arial"/>
            </a:endParaRPr>
          </a:p>
        </p:txBody>
      </p:sp>
      <p:sp>
        <p:nvSpPr>
          <p:cNvPr id="227" name="Эффективность клинически доказана"/>
          <p:cNvSpPr/>
          <p:nvPr/>
        </p:nvSpPr>
        <p:spPr>
          <a:xfrm>
            <a:off x="16888680" y="9971280"/>
            <a:ext cx="6599520" cy="1416960"/>
          </a:xfrm>
          <a:prstGeom prst="rect">
            <a:avLst/>
          </a:prstGeom>
          <a:noFill/>
          <a:ln w="127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8000"/>
              </a:lnSpc>
              <a:tabLst>
                <a:tab pos="0" algn="l"/>
              </a:tabLst>
            </a:pPr>
            <a:r>
              <a:rPr lang="en-GB" sz="4000" spc="-1" dirty="0" err="1">
                <a:solidFill>
                  <a:srgbClr val="363F47"/>
                </a:solidFill>
                <a:latin typeface="Arial"/>
                <a:ea typeface="Arial"/>
              </a:rPr>
              <a:t>E</a:t>
            </a:r>
            <a:r>
              <a:rPr lang="en-GB" sz="4000" b="0" strike="noStrike" spc="-1" dirty="0" err="1" smtClean="0">
                <a:solidFill>
                  <a:srgbClr val="363F47"/>
                </a:solidFill>
                <a:latin typeface="Arial"/>
                <a:ea typeface="Arial"/>
              </a:rPr>
              <a:t>fficacité</a:t>
            </a:r>
            <a:r>
              <a:rPr lang="en-GB" sz="4000" b="0" strike="noStrike" spc="-1" dirty="0" smtClean="0">
                <a:solidFill>
                  <a:srgbClr val="363F47"/>
                </a:solidFill>
                <a:latin typeface="Arial"/>
                <a:ea typeface="Arial"/>
              </a:rPr>
              <a:t> </a:t>
            </a:r>
            <a:r>
              <a:rPr lang="en-GB" sz="4000" b="0" strike="noStrike" spc="-1" dirty="0" err="1" smtClean="0">
                <a:solidFill>
                  <a:srgbClr val="363F47"/>
                </a:solidFill>
                <a:latin typeface="Arial"/>
                <a:ea typeface="Arial"/>
              </a:rPr>
              <a:t>cliniquement</a:t>
            </a:r>
            <a:r>
              <a:rPr lang="en-GB" sz="4000" b="0" strike="noStrike" spc="-1" dirty="0" smtClean="0">
                <a:solidFill>
                  <a:srgbClr val="363F47"/>
                </a:solidFill>
                <a:latin typeface="Arial"/>
                <a:ea typeface="Arial"/>
              </a:rPr>
              <a:t> </a:t>
            </a:r>
            <a:r>
              <a:rPr lang="en-GB" sz="4000" b="0" strike="noStrike" spc="-1" dirty="0" err="1">
                <a:solidFill>
                  <a:srgbClr val="363F47"/>
                </a:solidFill>
                <a:latin typeface="Arial"/>
                <a:ea typeface="Arial"/>
              </a:rPr>
              <a:t>prouvée</a:t>
            </a:r>
            <a:r>
              <a:rPr lang="en-GB" sz="4000" b="0" strike="noStrike" spc="-1" dirty="0">
                <a:solidFill>
                  <a:srgbClr val="363F47"/>
                </a:solidFill>
                <a:latin typeface="Arial"/>
                <a:ea typeface="Arial"/>
              </a:rPr>
              <a:t>.</a:t>
            </a:r>
            <a:endParaRPr lang="ru-RU" sz="4000" b="0" strike="noStrike" spc="-1" dirty="0">
              <a:latin typeface="Arial"/>
            </a:endParaRPr>
          </a:p>
        </p:txBody>
      </p:sp>
      <p:pic>
        <p:nvPicPr>
          <p:cNvPr id="228" name="image15.png" descr="image15.png"/>
          <p:cNvPicPr/>
          <p:nvPr/>
        </p:nvPicPr>
        <p:blipFill>
          <a:blip r:embed="rId3"/>
          <a:stretch/>
        </p:blipFill>
        <p:spPr>
          <a:xfrm>
            <a:off x="17013960" y="3881520"/>
            <a:ext cx="6348960" cy="6348960"/>
          </a:xfrm>
          <a:prstGeom prst="rect">
            <a:avLst/>
          </a:prstGeom>
          <a:ln w="12700">
            <a:noFill/>
          </a:ln>
        </p:spPr>
      </p:pic>
      <p:pic>
        <p:nvPicPr>
          <p:cNvPr id="229" name="image17.png" descr="image17.png"/>
          <p:cNvPicPr/>
          <p:nvPr/>
        </p:nvPicPr>
        <p:blipFill>
          <a:blip r:embed="rId4"/>
          <a:srcRect l="15807" t="17573" r="12723" b="11863"/>
          <a:stretch/>
        </p:blipFill>
        <p:spPr>
          <a:xfrm>
            <a:off x="1800360" y="4716360"/>
            <a:ext cx="4535280" cy="4477680"/>
          </a:xfrm>
          <a:prstGeom prst="rect">
            <a:avLst/>
          </a:prstGeom>
          <a:ln w="12700">
            <a:noFill/>
          </a:ln>
        </p:spPr>
      </p:pic>
      <p:pic>
        <p:nvPicPr>
          <p:cNvPr id="230" name="image18.png" descr="image18.png"/>
          <p:cNvPicPr/>
          <p:nvPr/>
        </p:nvPicPr>
        <p:blipFill>
          <a:blip r:embed="rId5"/>
          <a:srcRect l="2958"/>
          <a:stretch/>
        </p:blipFill>
        <p:spPr>
          <a:xfrm>
            <a:off x="9688680" y="4437720"/>
            <a:ext cx="4857480" cy="5176800"/>
          </a:xfrm>
          <a:prstGeom prst="rect">
            <a:avLst/>
          </a:prstGeom>
          <a:ln w="12700">
            <a:noFill/>
          </a:ln>
        </p:spPr>
      </p:pic>
      <p:sp>
        <p:nvSpPr>
          <p:cNvPr id="231" name="Преимущества мелкодисперсного распыления витамина D"/>
          <p:cNvSpPr/>
          <p:nvPr/>
        </p:nvSpPr>
        <p:spPr>
          <a:xfrm>
            <a:off x="1417320" y="802800"/>
            <a:ext cx="21501720" cy="274824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0000"/>
              </a:lnSpc>
              <a:tabLst>
                <a:tab pos="0" algn="l"/>
              </a:tabLst>
            </a:pPr>
            <a:r>
              <a:rPr lang="en-GB" sz="8000" b="1" strike="noStrike" spc="-1">
                <a:solidFill>
                  <a:srgbClr val="363F47"/>
                </a:solidFill>
                <a:latin typeface="Arial"/>
                <a:ea typeface="Arial"/>
              </a:rPr>
              <a:t>Avantages de la </a:t>
            </a:r>
            <a:r>
              <a:rPr lang="en-GB" sz="8000" b="1" strike="noStrike" spc="-1">
                <a:solidFill>
                  <a:srgbClr val="FF0000"/>
                </a:solidFill>
                <a:latin typeface="Arial"/>
                <a:ea typeface="Arial"/>
              </a:rPr>
              <a:t>pulvérisation fine </a:t>
            </a:r>
            <a:endParaRPr lang="ru-RU" sz="8000" b="0" strike="noStrike" spc="-1">
              <a:latin typeface="Arial"/>
            </a:endParaRPr>
          </a:p>
          <a:p>
            <a:pPr>
              <a:lnSpc>
                <a:spcPct val="100000"/>
              </a:lnSpc>
              <a:tabLst>
                <a:tab pos="0" algn="l"/>
              </a:tabLst>
            </a:pPr>
            <a:r>
              <a:rPr lang="en-GB" sz="8000" b="1" strike="noStrike" spc="-1">
                <a:solidFill>
                  <a:srgbClr val="363F47"/>
                </a:solidFill>
                <a:latin typeface="Arial"/>
                <a:ea typeface="Arial"/>
              </a:rPr>
              <a:t>de vitamine D</a:t>
            </a:r>
            <a:r>
              <a:rPr lang="en-GB" sz="8000" b="1" strike="noStrike" spc="-1" baseline="-25000">
                <a:solidFill>
                  <a:srgbClr val="363F47"/>
                </a:solidFill>
                <a:latin typeface="Arial"/>
                <a:ea typeface="Arial"/>
              </a:rPr>
              <a:t>3</a:t>
            </a:r>
            <a:endParaRPr lang="ru-RU" sz="8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Рисунок 1"/>
          <p:cNvPicPr/>
          <p:nvPr/>
        </p:nvPicPr>
        <p:blipFill>
          <a:blip r:embed="rId2"/>
          <a:srcRect l="423" t="8701" r="320" b="7590"/>
          <a:stretch/>
        </p:blipFill>
        <p:spPr>
          <a:xfrm>
            <a:off x="-1523880" y="610920"/>
            <a:ext cx="27431640" cy="15423480"/>
          </a:xfrm>
          <a:prstGeom prst="rect">
            <a:avLst/>
          </a:prstGeom>
          <a:ln w="0">
            <a:noFill/>
          </a:ln>
        </p:spPr>
      </p:pic>
      <p:pic>
        <p:nvPicPr>
          <p:cNvPr id="233" name="image7.png" descr="image7.png"/>
          <p:cNvPicPr/>
          <p:nvPr/>
        </p:nvPicPr>
        <p:blipFill>
          <a:blip r:embed="rId3"/>
          <a:stretch/>
        </p:blipFill>
        <p:spPr>
          <a:xfrm>
            <a:off x="1537560" y="12793680"/>
            <a:ext cx="1773720" cy="311040"/>
          </a:xfrm>
          <a:prstGeom prst="rect">
            <a:avLst/>
          </a:prstGeom>
          <a:ln w="12700">
            <a:noFill/>
          </a:ln>
        </p:spPr>
      </p:pic>
      <p:sp>
        <p:nvSpPr>
          <p:cNvPr id="234" name="D-Spray"/>
          <p:cNvSpPr/>
          <p:nvPr/>
        </p:nvSpPr>
        <p:spPr>
          <a:xfrm>
            <a:off x="22411440" y="12786120"/>
            <a:ext cx="1120680" cy="41760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gn="r">
              <a:lnSpc>
                <a:spcPct val="90000"/>
              </a:lnSpc>
              <a:tabLst>
                <a:tab pos="0" algn="l"/>
              </a:tabLst>
            </a:pPr>
            <a:r>
              <a:rPr lang="ru-RU" sz="2000" b="1" strike="noStrike" spc="-1">
                <a:solidFill>
                  <a:srgbClr val="2D2D2E"/>
                </a:solidFill>
                <a:latin typeface="Arial"/>
                <a:ea typeface="Arial"/>
              </a:rPr>
              <a:t>D-Spray</a:t>
            </a:r>
            <a:endParaRPr lang="ru-RU" sz="2000" b="0" strike="noStrike" spc="-1">
              <a:latin typeface="Arial"/>
            </a:endParaRPr>
          </a:p>
        </p:txBody>
      </p:sp>
      <p:sp>
        <p:nvSpPr>
          <p:cNvPr id="235" name="D-Spray"/>
          <p:cNvSpPr/>
          <p:nvPr/>
        </p:nvSpPr>
        <p:spPr>
          <a:xfrm>
            <a:off x="11871360" y="464760"/>
            <a:ext cx="11911320" cy="195228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8000"/>
              </a:lnSpc>
              <a:tabLst>
                <a:tab pos="0" algn="l"/>
              </a:tabLst>
            </a:pPr>
            <a:r>
              <a:rPr lang="ru-RU" sz="11000" b="1" strike="noStrike" spc="-1">
                <a:solidFill>
                  <a:srgbClr val="FF644E"/>
                </a:solidFill>
                <a:latin typeface="Arial"/>
                <a:ea typeface="Arial"/>
              </a:rPr>
              <a:t>D-Spray 2000</a:t>
            </a:r>
            <a:endParaRPr lang="ru-RU" sz="11000" b="0" strike="noStrike" spc="-1">
              <a:latin typeface="Arial"/>
            </a:endParaRPr>
          </a:p>
        </p:txBody>
      </p:sp>
      <p:sp>
        <p:nvSpPr>
          <p:cNvPr id="236" name="Здоровье у тебя в кармане"/>
          <p:cNvSpPr/>
          <p:nvPr/>
        </p:nvSpPr>
        <p:spPr>
          <a:xfrm>
            <a:off x="12058200" y="2146680"/>
            <a:ext cx="8235360" cy="2437920"/>
          </a:xfrm>
          <a:prstGeom prst="rect">
            <a:avLst/>
          </a:prstGeom>
          <a:noFill/>
          <a:ln w="127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8000"/>
              </a:lnSpc>
              <a:tabLst>
                <a:tab pos="0" algn="l"/>
              </a:tabLst>
            </a:pPr>
            <a:r>
              <a:rPr lang="en-GB" sz="7100" b="1" strike="noStrike" spc="-1">
                <a:solidFill>
                  <a:srgbClr val="FFFFFF"/>
                </a:solidFill>
                <a:latin typeface="Arial"/>
                <a:ea typeface="Arial"/>
              </a:rPr>
              <a:t>La santé dans votre poche</a:t>
            </a:r>
            <a:endParaRPr lang="ru-RU" sz="71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image7.png" descr="image7.png"/>
          <p:cNvPicPr/>
          <p:nvPr/>
        </p:nvPicPr>
        <p:blipFill>
          <a:blip r:embed="rId3"/>
          <a:stretch/>
        </p:blipFill>
        <p:spPr>
          <a:xfrm>
            <a:off x="1537560" y="12793680"/>
            <a:ext cx="1773720" cy="311040"/>
          </a:xfrm>
          <a:prstGeom prst="rect">
            <a:avLst/>
          </a:prstGeom>
          <a:ln w="12700">
            <a:noFill/>
          </a:ln>
        </p:spPr>
      </p:pic>
      <p:sp>
        <p:nvSpPr>
          <p:cNvPr id="238" name="D-Spray"/>
          <p:cNvSpPr/>
          <p:nvPr/>
        </p:nvSpPr>
        <p:spPr>
          <a:xfrm>
            <a:off x="22411440" y="12786120"/>
            <a:ext cx="1120680" cy="41760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gn="r">
              <a:lnSpc>
                <a:spcPct val="90000"/>
              </a:lnSpc>
              <a:tabLst>
                <a:tab pos="0" algn="l"/>
              </a:tabLst>
            </a:pPr>
            <a:r>
              <a:rPr lang="ru-RU" sz="2000" b="1" strike="noStrike" spc="-1">
                <a:solidFill>
                  <a:srgbClr val="33414E"/>
                </a:solidFill>
                <a:latin typeface="Arial"/>
                <a:ea typeface="Arial"/>
              </a:rPr>
              <a:t>D-Spray</a:t>
            </a:r>
            <a:endParaRPr lang="ru-RU" sz="2000" b="0" strike="noStrike" spc="-1">
              <a:latin typeface="Arial"/>
            </a:endParaRPr>
          </a:p>
        </p:txBody>
      </p:sp>
      <p:sp>
        <p:nvSpPr>
          <p:cNvPr id="239" name="Не нужно запивать"/>
          <p:cNvSpPr/>
          <p:nvPr/>
        </p:nvSpPr>
        <p:spPr>
          <a:xfrm>
            <a:off x="17419320" y="9643680"/>
            <a:ext cx="4050360" cy="127512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20000"/>
              </a:lnSpc>
              <a:tabLst>
                <a:tab pos="0" algn="l"/>
              </a:tabLst>
            </a:pPr>
            <a:r>
              <a:rPr lang="en-GB" sz="3100" b="0" strike="noStrike" spc="-1">
                <a:solidFill>
                  <a:srgbClr val="FFFFFF"/>
                </a:solidFill>
                <a:latin typeface="Arial"/>
                <a:ea typeface="Arial"/>
              </a:rPr>
              <a:t>Pas besoin de prendre de l’eau</a:t>
            </a:r>
            <a:endParaRPr lang="ru-RU" sz="3100" b="0" strike="noStrike" spc="-1">
              <a:latin typeface="Arial"/>
            </a:endParaRPr>
          </a:p>
        </p:txBody>
      </p:sp>
      <p:sp>
        <p:nvSpPr>
          <p:cNvPr id="240" name="1 нажатие дозатора — суточная доза потребления"/>
          <p:cNvSpPr/>
          <p:nvPr/>
        </p:nvSpPr>
        <p:spPr>
          <a:xfrm>
            <a:off x="4176000" y="5666040"/>
            <a:ext cx="5580360" cy="127512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20000"/>
              </a:lnSpc>
              <a:tabLst>
                <a:tab pos="0" algn="l"/>
              </a:tabLst>
            </a:pPr>
            <a:r>
              <a:rPr lang="en-GB" sz="3100" b="0" strike="noStrike" spc="-1">
                <a:solidFill>
                  <a:srgbClr val="FFFFFF"/>
                </a:solidFill>
                <a:latin typeface="Arial"/>
                <a:ea typeface="Arial"/>
              </a:rPr>
              <a:t>Une pression du distributeur — 2000 UI (50 µg)</a:t>
            </a:r>
            <a:endParaRPr lang="ru-RU" sz="3100" b="0" strike="noStrike" spc="-1">
              <a:latin typeface="Arial"/>
            </a:endParaRPr>
          </a:p>
        </p:txBody>
      </p:sp>
      <p:sp>
        <p:nvSpPr>
          <p:cNvPr id="241" name="Упаковка 10 мл содержит 170 доз"/>
          <p:cNvSpPr/>
          <p:nvPr/>
        </p:nvSpPr>
        <p:spPr>
          <a:xfrm>
            <a:off x="4176000" y="3652920"/>
            <a:ext cx="4050360" cy="116280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8000"/>
              </a:lnSpc>
              <a:tabLst>
                <a:tab pos="0" algn="l"/>
              </a:tabLst>
            </a:pPr>
            <a:r>
              <a:rPr lang="en-GB" sz="3100" b="0" strike="noStrike" spc="-1">
                <a:solidFill>
                  <a:srgbClr val="FFFFFF"/>
                </a:solidFill>
                <a:latin typeface="Arial"/>
                <a:ea typeface="Arial"/>
              </a:rPr>
              <a:t>Un flacon de 10 ml contient 170 doses</a:t>
            </a:r>
            <a:endParaRPr lang="ru-RU" sz="3100" b="0" strike="noStrike" spc="-1">
              <a:latin typeface="Arial"/>
            </a:endParaRPr>
          </a:p>
        </p:txBody>
      </p:sp>
      <p:sp>
        <p:nvSpPr>
          <p:cNvPr id="242" name="D-Spray — Витамин D3 в форме спрея"/>
          <p:cNvSpPr/>
          <p:nvPr/>
        </p:nvSpPr>
        <p:spPr>
          <a:xfrm>
            <a:off x="2112120" y="-115200"/>
            <a:ext cx="19800360" cy="2707200"/>
          </a:xfrm>
          <a:prstGeom prst="rect">
            <a:avLst/>
          </a:prstGeom>
          <a:noFill/>
          <a:ln w="127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tabLst>
                <a:tab pos="0" algn="l"/>
              </a:tabLst>
            </a:pPr>
            <a:r>
              <a:rPr lang="ru-RU" sz="8000" b="1" strike="noStrike" spc="-1" dirty="0">
                <a:solidFill>
                  <a:srgbClr val="FFFFFF"/>
                </a:solidFill>
                <a:latin typeface="Arial"/>
                <a:ea typeface="Arial"/>
              </a:rPr>
              <a:t>D-</a:t>
            </a:r>
            <a:r>
              <a:rPr lang="ru-RU" sz="8000" b="1" strike="noStrike" spc="-1" dirty="0" err="1">
                <a:solidFill>
                  <a:srgbClr val="FFFFFF"/>
                </a:solidFill>
                <a:latin typeface="Arial"/>
                <a:ea typeface="Arial"/>
              </a:rPr>
              <a:t>Spray</a:t>
            </a:r>
            <a:r>
              <a:rPr lang="ru-RU" sz="8000" b="1" strike="noStrike" spc="-1" dirty="0">
                <a:solidFill>
                  <a:srgbClr val="FFFFFF"/>
                </a:solidFill>
                <a:latin typeface="Arial"/>
                <a:ea typeface="Arial"/>
              </a:rPr>
              <a:t> — </a:t>
            </a:r>
            <a:r>
              <a:rPr lang="en-GB" sz="8000" b="1" strike="noStrike" spc="-1" dirty="0">
                <a:solidFill>
                  <a:srgbClr val="FFFFFF"/>
                </a:solidFill>
                <a:latin typeface="Arial"/>
                <a:ea typeface="Arial"/>
              </a:rPr>
              <a:t>la </a:t>
            </a:r>
            <a:r>
              <a:rPr lang="en-GB" sz="8000" b="1" strike="noStrike" spc="-1" dirty="0" err="1">
                <a:solidFill>
                  <a:srgbClr val="FFFFFF"/>
                </a:solidFill>
                <a:latin typeface="Arial"/>
                <a:ea typeface="Arial"/>
              </a:rPr>
              <a:t>vitamine</a:t>
            </a:r>
            <a:r>
              <a:rPr lang="en-GB" sz="8000" b="1" strike="noStrike" spc="-1" dirty="0">
                <a:solidFill>
                  <a:srgbClr val="FFFFFF"/>
                </a:solidFill>
                <a:latin typeface="Arial"/>
                <a:ea typeface="Arial"/>
              </a:rPr>
              <a:t> </a:t>
            </a:r>
            <a:r>
              <a:rPr lang="en-US" sz="8000" b="1" strike="noStrike" spc="-1" dirty="0">
                <a:solidFill>
                  <a:srgbClr val="FFFFFF"/>
                </a:solidFill>
                <a:latin typeface="Arial"/>
                <a:ea typeface="Arial"/>
              </a:rPr>
              <a:t>D</a:t>
            </a:r>
            <a:r>
              <a:rPr lang="en-US" sz="8000" b="1" strike="noStrike" spc="-1" baseline="-25000" dirty="0">
                <a:solidFill>
                  <a:srgbClr val="FFFFFF"/>
                </a:solidFill>
                <a:latin typeface="Arial"/>
                <a:ea typeface="Arial"/>
              </a:rPr>
              <a:t>3</a:t>
            </a:r>
            <a:r>
              <a:rPr lang="ru-RU" sz="8000" b="1" strike="noStrike" spc="-1" dirty="0">
                <a:solidFill>
                  <a:srgbClr val="FFFFFF"/>
                </a:solidFill>
                <a:latin typeface="Arial"/>
                <a:ea typeface="Arial"/>
              </a:rPr>
              <a:t> </a:t>
            </a:r>
            <a:r>
              <a:rPr lang="en-GB" sz="8000" b="1" strike="noStrike" spc="-1" dirty="0">
                <a:solidFill>
                  <a:srgbClr val="FFFFFF"/>
                </a:solidFill>
                <a:latin typeface="Arial"/>
                <a:ea typeface="Arial"/>
              </a:rPr>
              <a:t>sous </a:t>
            </a:r>
            <a:r>
              <a:rPr lang="en-GB" sz="8000" b="1" strike="noStrike" spc="-1" dirty="0" err="1">
                <a:solidFill>
                  <a:srgbClr val="FFFFFF"/>
                </a:solidFill>
                <a:latin typeface="Arial"/>
                <a:ea typeface="Arial"/>
              </a:rPr>
              <a:t>forme</a:t>
            </a:r>
            <a:r>
              <a:rPr lang="en-GB" sz="8000" b="1" strike="noStrike" spc="-1" dirty="0">
                <a:solidFill>
                  <a:srgbClr val="FFFFFF"/>
                </a:solidFill>
                <a:latin typeface="Arial"/>
                <a:ea typeface="Arial"/>
              </a:rPr>
              <a:t> de </a:t>
            </a:r>
            <a:r>
              <a:rPr lang="en-GB" sz="8000" b="1" strike="noStrike" spc="-1" dirty="0">
                <a:solidFill>
                  <a:srgbClr val="FDF098"/>
                </a:solidFill>
                <a:latin typeface="Arial"/>
                <a:ea typeface="Arial"/>
              </a:rPr>
              <a:t>spray</a:t>
            </a:r>
            <a:endParaRPr lang="ru-RU" sz="8000" b="0" strike="noStrike" spc="-1" dirty="0">
              <a:latin typeface="Arial"/>
            </a:endParaRPr>
          </a:p>
        </p:txBody>
      </p:sp>
      <p:sp>
        <p:nvSpPr>
          <p:cNvPr id="243" name="Удобно носить с собой, чтобы принимать без пропусков"/>
          <p:cNvSpPr/>
          <p:nvPr/>
        </p:nvSpPr>
        <p:spPr>
          <a:xfrm>
            <a:off x="17419320" y="7634160"/>
            <a:ext cx="6324120" cy="127512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20000"/>
              </a:lnSpc>
              <a:tabLst>
                <a:tab pos="0" algn="l"/>
              </a:tabLst>
            </a:pPr>
            <a:r>
              <a:rPr lang="fr-FR" sz="3100" b="0" strike="noStrike" spc="-1">
                <a:solidFill>
                  <a:srgbClr val="FFFFFF"/>
                </a:solidFill>
                <a:latin typeface="Arial"/>
                <a:ea typeface="Arial"/>
              </a:rPr>
              <a:t>Pratique à transporter pour ne pas manquer vos rendez-vous.</a:t>
            </a:r>
            <a:endParaRPr lang="ru-RU" sz="3100" b="0" strike="noStrike" spc="-1">
              <a:latin typeface="Arial"/>
            </a:endParaRPr>
          </a:p>
        </p:txBody>
      </p:sp>
      <p:sp>
        <p:nvSpPr>
          <p:cNvPr id="244" name="Точная дозировка, невозможно ошибиться"/>
          <p:cNvSpPr/>
          <p:nvPr/>
        </p:nvSpPr>
        <p:spPr>
          <a:xfrm>
            <a:off x="4176360" y="7633440"/>
            <a:ext cx="5580360" cy="127512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20000"/>
              </a:lnSpc>
              <a:tabLst>
                <a:tab pos="0" algn="l"/>
              </a:tabLst>
            </a:pPr>
            <a:r>
              <a:rPr lang="en-GB" sz="3100" b="0" strike="noStrike" spc="-1">
                <a:solidFill>
                  <a:srgbClr val="FFFFFF"/>
                </a:solidFill>
                <a:latin typeface="Arial"/>
                <a:ea typeface="Arial"/>
              </a:rPr>
              <a:t>Dosage précis, </a:t>
            </a:r>
            <a:endParaRPr lang="ru-RU" sz="3100" b="0" strike="noStrike" spc="-1">
              <a:latin typeface="Arial"/>
            </a:endParaRPr>
          </a:p>
          <a:p>
            <a:pPr>
              <a:lnSpc>
                <a:spcPct val="120000"/>
              </a:lnSpc>
              <a:tabLst>
                <a:tab pos="0" algn="l"/>
              </a:tabLst>
            </a:pPr>
            <a:r>
              <a:rPr lang="en-GB" sz="3100" b="0" strike="noStrike" spc="-1">
                <a:solidFill>
                  <a:srgbClr val="FFFFFF"/>
                </a:solidFill>
                <a:latin typeface="Arial"/>
                <a:ea typeface="Arial"/>
              </a:rPr>
              <a:t>impossible de se tromper</a:t>
            </a:r>
            <a:endParaRPr lang="ru-RU" sz="3100" b="0" strike="noStrike" spc="-1">
              <a:latin typeface="Arial"/>
            </a:endParaRPr>
          </a:p>
        </p:txBody>
      </p:sp>
      <p:sp>
        <p:nvSpPr>
          <p:cNvPr id="245" name="Флакон из темного стекла экологичен, сохраняет свежесть продукта"/>
          <p:cNvSpPr/>
          <p:nvPr/>
        </p:nvSpPr>
        <p:spPr>
          <a:xfrm>
            <a:off x="17382240" y="3410280"/>
            <a:ext cx="5824440" cy="167112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8000"/>
              </a:lnSpc>
              <a:tabLst>
                <a:tab pos="0" algn="l"/>
              </a:tabLst>
            </a:pPr>
            <a:r>
              <a:rPr lang="en-GB" sz="3100" b="0" strike="noStrike" spc="-1">
                <a:solidFill>
                  <a:srgbClr val="FFFFFF"/>
                </a:solidFill>
                <a:latin typeface="Arial"/>
                <a:ea typeface="Arial"/>
              </a:rPr>
              <a:t>Le flacon en verre foncé est écologique, conserve la fraîcheur du produit</a:t>
            </a:r>
            <a:endParaRPr lang="ru-RU" sz="3100" b="0" strike="noStrike" spc="-1">
              <a:latin typeface="Arial"/>
            </a:endParaRPr>
          </a:p>
        </p:txBody>
      </p:sp>
      <p:pic>
        <p:nvPicPr>
          <p:cNvPr id="246" name="image19.png" descr="image19.png"/>
          <p:cNvPicPr/>
          <p:nvPr/>
        </p:nvPicPr>
        <p:blipFill>
          <a:blip r:embed="rId4"/>
          <a:stretch/>
        </p:blipFill>
        <p:spPr>
          <a:xfrm>
            <a:off x="9948960" y="2567160"/>
            <a:ext cx="4126320" cy="10239840"/>
          </a:xfrm>
          <a:prstGeom prst="rect">
            <a:avLst/>
          </a:prstGeom>
          <a:ln w="12700">
            <a:noFill/>
          </a:ln>
        </p:spPr>
      </p:pic>
      <p:sp>
        <p:nvSpPr>
          <p:cNvPr id="247" name="Кружок"/>
          <p:cNvSpPr/>
          <p:nvPr/>
        </p:nvSpPr>
        <p:spPr>
          <a:xfrm>
            <a:off x="15414480" y="7494120"/>
            <a:ext cx="1554120" cy="1554120"/>
          </a:xfrm>
          <a:prstGeom prst="ellipse">
            <a:avLst/>
          </a:prstGeom>
          <a:noFill/>
          <a:ln w="38100">
            <a:solidFill>
              <a:srgbClr val="FFFFFF"/>
            </a:solidFill>
            <a:round/>
          </a:ln>
        </p:spPr>
        <p:style>
          <a:lnRef idx="0">
            <a:scrgbClr r="0" g="0" b="0"/>
          </a:lnRef>
          <a:fillRef idx="0">
            <a:scrgbClr r="0" g="0" b="0"/>
          </a:fillRef>
          <a:effectRef idx="0">
            <a:scrgbClr r="0" g="0" b="0"/>
          </a:effectRef>
          <a:fontRef idx="minor"/>
        </p:style>
      </p:sp>
      <p:sp>
        <p:nvSpPr>
          <p:cNvPr id="248" name="Кружок"/>
          <p:cNvSpPr/>
          <p:nvPr/>
        </p:nvSpPr>
        <p:spPr>
          <a:xfrm>
            <a:off x="2171520" y="7493400"/>
            <a:ext cx="1554120" cy="1554120"/>
          </a:xfrm>
          <a:prstGeom prst="ellipse">
            <a:avLst/>
          </a:prstGeom>
          <a:noFill/>
          <a:ln w="38100">
            <a:solidFill>
              <a:srgbClr val="FFFFFF"/>
            </a:solidFill>
            <a:round/>
          </a:ln>
        </p:spPr>
        <p:style>
          <a:lnRef idx="0">
            <a:scrgbClr r="0" g="0" b="0"/>
          </a:lnRef>
          <a:fillRef idx="0">
            <a:scrgbClr r="0" g="0" b="0"/>
          </a:fillRef>
          <a:effectRef idx="0">
            <a:scrgbClr r="0" g="0" b="0"/>
          </a:effectRef>
          <a:fontRef idx="minor"/>
        </p:style>
      </p:sp>
      <p:sp>
        <p:nvSpPr>
          <p:cNvPr id="249" name="Кружок"/>
          <p:cNvSpPr/>
          <p:nvPr/>
        </p:nvSpPr>
        <p:spPr>
          <a:xfrm>
            <a:off x="15377400" y="3468240"/>
            <a:ext cx="1554120" cy="1554120"/>
          </a:xfrm>
          <a:prstGeom prst="ellipse">
            <a:avLst/>
          </a:prstGeom>
          <a:noFill/>
          <a:ln w="38100">
            <a:solidFill>
              <a:srgbClr val="FFFFFF"/>
            </a:solidFill>
            <a:round/>
          </a:ln>
        </p:spPr>
        <p:style>
          <a:lnRef idx="0">
            <a:scrgbClr r="0" g="0" b="0"/>
          </a:lnRef>
          <a:fillRef idx="0">
            <a:scrgbClr r="0" g="0" b="0"/>
          </a:fillRef>
          <a:effectRef idx="0">
            <a:scrgbClr r="0" g="0" b="0"/>
          </a:effectRef>
          <a:fontRef idx="minor"/>
        </p:style>
      </p:sp>
      <p:grpSp>
        <p:nvGrpSpPr>
          <p:cNvPr id="250" name="Сгруппировать"/>
          <p:cNvGrpSpPr/>
          <p:nvPr/>
        </p:nvGrpSpPr>
        <p:grpSpPr>
          <a:xfrm>
            <a:off x="2154600" y="5470920"/>
            <a:ext cx="1554120" cy="1554120"/>
            <a:chOff x="2154600" y="5470920"/>
            <a:chExt cx="1554120" cy="1554120"/>
          </a:xfrm>
        </p:grpSpPr>
        <p:sp>
          <p:nvSpPr>
            <p:cNvPr id="251" name="Кружок"/>
            <p:cNvSpPr/>
            <p:nvPr/>
          </p:nvSpPr>
          <p:spPr>
            <a:xfrm>
              <a:off x="2154600" y="5470920"/>
              <a:ext cx="1554120" cy="1554120"/>
            </a:xfrm>
            <a:prstGeom prst="ellipse">
              <a:avLst/>
            </a:prstGeom>
            <a:noFill/>
            <a:ln w="38100">
              <a:solidFill>
                <a:srgbClr val="FFFFFF"/>
              </a:solidFill>
              <a:round/>
            </a:ln>
          </p:spPr>
          <p:style>
            <a:lnRef idx="0">
              <a:scrgbClr r="0" g="0" b="0"/>
            </a:lnRef>
            <a:fillRef idx="0">
              <a:scrgbClr r="0" g="0" b="0"/>
            </a:fillRef>
            <a:effectRef idx="0">
              <a:scrgbClr r="0" g="0" b="0"/>
            </a:effectRef>
            <a:fontRef idx="minor"/>
          </p:style>
        </p:sp>
        <p:pic>
          <p:nvPicPr>
            <p:cNvPr id="252" name="image20.png" descr="image20.png"/>
            <p:cNvPicPr/>
            <p:nvPr/>
          </p:nvPicPr>
          <p:blipFill>
            <a:blip r:embed="rId5"/>
            <a:stretch/>
          </p:blipFill>
          <p:spPr>
            <a:xfrm>
              <a:off x="2267280" y="5580360"/>
              <a:ext cx="1328040" cy="1335240"/>
            </a:xfrm>
            <a:prstGeom prst="rect">
              <a:avLst/>
            </a:prstGeom>
            <a:ln w="12700">
              <a:noFill/>
            </a:ln>
          </p:spPr>
        </p:pic>
      </p:grpSp>
      <p:grpSp>
        <p:nvGrpSpPr>
          <p:cNvPr id="253" name="Сгруппировать"/>
          <p:cNvGrpSpPr/>
          <p:nvPr/>
        </p:nvGrpSpPr>
        <p:grpSpPr>
          <a:xfrm>
            <a:off x="15414480" y="9504000"/>
            <a:ext cx="1554120" cy="1554120"/>
            <a:chOff x="15414480" y="9504000"/>
            <a:chExt cx="1554120" cy="1554120"/>
          </a:xfrm>
        </p:grpSpPr>
        <p:sp>
          <p:nvSpPr>
            <p:cNvPr id="254" name="Кружок"/>
            <p:cNvSpPr/>
            <p:nvPr/>
          </p:nvSpPr>
          <p:spPr>
            <a:xfrm>
              <a:off x="15414480" y="9504000"/>
              <a:ext cx="1554120" cy="1554120"/>
            </a:xfrm>
            <a:prstGeom prst="ellipse">
              <a:avLst/>
            </a:prstGeom>
            <a:noFill/>
            <a:ln w="38100">
              <a:solidFill>
                <a:srgbClr val="FFFFFF"/>
              </a:solidFill>
              <a:round/>
            </a:ln>
          </p:spPr>
          <p:style>
            <a:lnRef idx="0">
              <a:scrgbClr r="0" g="0" b="0"/>
            </a:lnRef>
            <a:fillRef idx="0">
              <a:scrgbClr r="0" g="0" b="0"/>
            </a:fillRef>
            <a:effectRef idx="0">
              <a:scrgbClr r="0" g="0" b="0"/>
            </a:effectRef>
            <a:fontRef idx="minor"/>
          </p:style>
        </p:sp>
        <p:pic>
          <p:nvPicPr>
            <p:cNvPr id="255" name="image21.png" descr="image21.png"/>
            <p:cNvPicPr/>
            <p:nvPr/>
          </p:nvPicPr>
          <p:blipFill>
            <a:blip r:embed="rId6"/>
            <a:stretch/>
          </p:blipFill>
          <p:spPr>
            <a:xfrm>
              <a:off x="15727680" y="9717480"/>
              <a:ext cx="902520" cy="1076400"/>
            </a:xfrm>
            <a:prstGeom prst="rect">
              <a:avLst/>
            </a:prstGeom>
            <a:ln w="12700">
              <a:noFill/>
            </a:ln>
          </p:spPr>
        </p:pic>
        <p:sp>
          <p:nvSpPr>
            <p:cNvPr id="256" name="Линия"/>
            <p:cNvSpPr/>
            <p:nvPr/>
          </p:nvSpPr>
          <p:spPr>
            <a:xfrm flipV="1">
              <a:off x="15573600" y="9799560"/>
              <a:ext cx="1236240" cy="987840"/>
            </a:xfrm>
            <a:prstGeom prst="line">
              <a:avLst/>
            </a:prstGeom>
            <a:ln w="50800">
              <a:solidFill>
                <a:srgbClr val="FFFFFF"/>
              </a:solidFill>
              <a:round/>
            </a:ln>
          </p:spPr>
          <p:style>
            <a:lnRef idx="0">
              <a:scrgbClr r="0" g="0" b="0"/>
            </a:lnRef>
            <a:fillRef idx="0">
              <a:scrgbClr r="0" g="0" b="0"/>
            </a:fillRef>
            <a:effectRef idx="0">
              <a:scrgbClr r="0" g="0" b="0"/>
            </a:effectRef>
            <a:fontRef idx="minor"/>
          </p:style>
        </p:sp>
      </p:grpSp>
      <p:pic>
        <p:nvPicPr>
          <p:cNvPr id="257" name="image22.png" descr="image22.png"/>
          <p:cNvPicPr/>
          <p:nvPr/>
        </p:nvPicPr>
        <p:blipFill>
          <a:blip r:embed="rId7"/>
          <a:stretch/>
        </p:blipFill>
        <p:spPr>
          <a:xfrm>
            <a:off x="15557400" y="7759440"/>
            <a:ext cx="1268280" cy="1023840"/>
          </a:xfrm>
          <a:prstGeom prst="rect">
            <a:avLst/>
          </a:prstGeom>
          <a:ln w="12700">
            <a:noFill/>
          </a:ln>
        </p:spPr>
      </p:pic>
      <p:pic>
        <p:nvPicPr>
          <p:cNvPr id="258" name="image23.png"/>
          <p:cNvPicPr/>
          <p:nvPr/>
        </p:nvPicPr>
        <p:blipFill>
          <a:blip r:embed="rId8"/>
          <a:stretch/>
        </p:blipFill>
        <p:spPr>
          <a:xfrm>
            <a:off x="2502360" y="7897320"/>
            <a:ext cx="952560" cy="843480"/>
          </a:xfrm>
          <a:prstGeom prst="rect">
            <a:avLst/>
          </a:prstGeom>
          <a:ln w="12700">
            <a:noFill/>
          </a:ln>
        </p:spPr>
      </p:pic>
      <p:pic>
        <p:nvPicPr>
          <p:cNvPr id="259" name="image24.png" descr="image24.png"/>
          <p:cNvPicPr/>
          <p:nvPr/>
        </p:nvPicPr>
        <p:blipFill>
          <a:blip r:embed="rId9"/>
          <a:stretch/>
        </p:blipFill>
        <p:spPr>
          <a:xfrm>
            <a:off x="15834600" y="3561120"/>
            <a:ext cx="639000" cy="1368720"/>
          </a:xfrm>
          <a:prstGeom prst="rect">
            <a:avLst/>
          </a:prstGeom>
          <a:ln w="12700">
            <a:noFill/>
          </a:ln>
        </p:spPr>
      </p:pic>
      <p:grpSp>
        <p:nvGrpSpPr>
          <p:cNvPr id="260" name="Сгруппировать"/>
          <p:cNvGrpSpPr/>
          <p:nvPr/>
        </p:nvGrpSpPr>
        <p:grpSpPr>
          <a:xfrm>
            <a:off x="2139840" y="3457080"/>
            <a:ext cx="1568880" cy="1554120"/>
            <a:chOff x="2139840" y="3457080"/>
            <a:chExt cx="1568880" cy="1554120"/>
          </a:xfrm>
        </p:grpSpPr>
        <p:sp>
          <p:nvSpPr>
            <p:cNvPr id="261" name="Кружок"/>
            <p:cNvSpPr/>
            <p:nvPr/>
          </p:nvSpPr>
          <p:spPr>
            <a:xfrm>
              <a:off x="2154600" y="3457080"/>
              <a:ext cx="1554120" cy="1554120"/>
            </a:xfrm>
            <a:prstGeom prst="ellipse">
              <a:avLst/>
            </a:prstGeom>
            <a:noFill/>
            <a:ln w="38100">
              <a:solidFill>
                <a:srgbClr val="FFFFFF"/>
              </a:solidFill>
              <a:round/>
            </a:ln>
          </p:spPr>
          <p:style>
            <a:lnRef idx="0">
              <a:scrgbClr r="0" g="0" b="0"/>
            </a:lnRef>
            <a:fillRef idx="0">
              <a:scrgbClr r="0" g="0" b="0"/>
            </a:fillRef>
            <a:effectRef idx="0">
              <a:scrgbClr r="0" g="0" b="0"/>
            </a:effectRef>
            <a:fontRef idx="minor"/>
          </p:style>
        </p:sp>
        <p:pic>
          <p:nvPicPr>
            <p:cNvPr id="262" name="image23.png" descr="image23.png"/>
            <p:cNvPicPr/>
            <p:nvPr/>
          </p:nvPicPr>
          <p:blipFill>
            <a:blip r:embed="rId10"/>
            <a:srcRect l="60897" t="76690"/>
            <a:stretch/>
          </p:blipFill>
          <p:spPr>
            <a:xfrm>
              <a:off x="2498760" y="3708360"/>
              <a:ext cx="804600" cy="560880"/>
            </a:xfrm>
            <a:prstGeom prst="rect">
              <a:avLst/>
            </a:prstGeom>
            <a:ln w="12700">
              <a:noFill/>
            </a:ln>
          </p:spPr>
        </p:pic>
        <p:pic>
          <p:nvPicPr>
            <p:cNvPr id="263" name="image23.png" descr="image23.png"/>
            <p:cNvPicPr/>
            <p:nvPr/>
          </p:nvPicPr>
          <p:blipFill>
            <a:blip r:embed="rId10"/>
            <a:srcRect l="60897" t="76690"/>
            <a:stretch/>
          </p:blipFill>
          <p:spPr>
            <a:xfrm>
              <a:off x="2498760" y="4199400"/>
              <a:ext cx="804600" cy="560880"/>
            </a:xfrm>
            <a:prstGeom prst="rect">
              <a:avLst/>
            </a:prstGeom>
            <a:ln w="12700">
              <a:noFill/>
            </a:ln>
          </p:spPr>
        </p:pic>
        <p:pic>
          <p:nvPicPr>
            <p:cNvPr id="264" name="image23.png" descr="image23.png"/>
            <p:cNvPicPr/>
            <p:nvPr/>
          </p:nvPicPr>
          <p:blipFill>
            <a:blip r:embed="rId10"/>
            <a:srcRect l="60897" t="76690"/>
            <a:stretch/>
          </p:blipFill>
          <p:spPr>
            <a:xfrm>
              <a:off x="2884680" y="3708360"/>
              <a:ext cx="804600" cy="560880"/>
            </a:xfrm>
            <a:prstGeom prst="rect">
              <a:avLst/>
            </a:prstGeom>
            <a:ln w="12700">
              <a:noFill/>
            </a:ln>
          </p:spPr>
        </p:pic>
        <p:pic>
          <p:nvPicPr>
            <p:cNvPr id="265" name="image23.png" descr="image23.png"/>
            <p:cNvPicPr/>
            <p:nvPr/>
          </p:nvPicPr>
          <p:blipFill>
            <a:blip r:embed="rId10"/>
            <a:srcRect l="60897" t="76690"/>
            <a:stretch/>
          </p:blipFill>
          <p:spPr>
            <a:xfrm>
              <a:off x="2884680" y="4199400"/>
              <a:ext cx="804600" cy="560880"/>
            </a:xfrm>
            <a:prstGeom prst="rect">
              <a:avLst/>
            </a:prstGeom>
            <a:ln w="12700">
              <a:noFill/>
            </a:ln>
          </p:spPr>
        </p:pic>
        <p:pic>
          <p:nvPicPr>
            <p:cNvPr id="266" name="image23.png" descr="image23.png"/>
            <p:cNvPicPr/>
            <p:nvPr/>
          </p:nvPicPr>
          <p:blipFill>
            <a:blip r:embed="rId10"/>
            <a:srcRect l="60897" t="76690"/>
            <a:stretch/>
          </p:blipFill>
          <p:spPr>
            <a:xfrm>
              <a:off x="2139840" y="3708360"/>
              <a:ext cx="804600" cy="560880"/>
            </a:xfrm>
            <a:prstGeom prst="rect">
              <a:avLst/>
            </a:prstGeom>
            <a:ln w="12700">
              <a:noFill/>
            </a:ln>
          </p:spPr>
        </p:pic>
        <p:pic>
          <p:nvPicPr>
            <p:cNvPr id="267" name="image23.png" descr="image23.png"/>
            <p:cNvPicPr/>
            <p:nvPr/>
          </p:nvPicPr>
          <p:blipFill>
            <a:blip r:embed="rId10"/>
            <a:srcRect l="60897" t="76690"/>
            <a:stretch/>
          </p:blipFill>
          <p:spPr>
            <a:xfrm>
              <a:off x="2139840" y="4199400"/>
              <a:ext cx="804600" cy="560880"/>
            </a:xfrm>
            <a:prstGeom prst="rect">
              <a:avLst/>
            </a:prstGeom>
            <a:ln w="12700">
              <a:noFill/>
            </a:ln>
          </p:spPr>
        </p:pic>
      </p:grpSp>
      <p:sp>
        <p:nvSpPr>
          <p:cNvPr id="268" name="Мягкий нейтральный вкус понравится всем — в основе кокосовое масло"/>
          <p:cNvSpPr/>
          <p:nvPr/>
        </p:nvSpPr>
        <p:spPr>
          <a:xfrm>
            <a:off x="4186080" y="9513360"/>
            <a:ext cx="6047280" cy="184320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20000"/>
              </a:lnSpc>
              <a:tabLst>
                <a:tab pos="0" algn="l"/>
              </a:tabLst>
            </a:pPr>
            <a:r>
              <a:rPr lang="fr-FR" sz="3100" b="0" strike="noStrike" spc="-97">
                <a:solidFill>
                  <a:srgbClr val="FFFFFF"/>
                </a:solidFill>
                <a:latin typeface="Arial"/>
                <a:ea typeface="Arial"/>
              </a:rPr>
              <a:t>Une saveur douce et neutre que tout le monde appréciera - l'huile de noix de coco en est la base.</a:t>
            </a:r>
            <a:endParaRPr lang="ru-RU" sz="3100" b="0" strike="noStrike" spc="-1">
              <a:latin typeface="Arial"/>
            </a:endParaRPr>
          </a:p>
        </p:txBody>
      </p:sp>
      <p:sp>
        <p:nvSpPr>
          <p:cNvPr id="269" name="Не требует хранения в холодильнике"/>
          <p:cNvSpPr/>
          <p:nvPr/>
        </p:nvSpPr>
        <p:spPr>
          <a:xfrm>
            <a:off x="17419320" y="5331960"/>
            <a:ext cx="4106520" cy="167112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8000"/>
              </a:lnSpc>
              <a:tabLst>
                <a:tab pos="0" algn="l"/>
              </a:tabLst>
            </a:pPr>
            <a:r>
              <a:rPr lang="fr-FR" sz="3100" b="0" strike="noStrike" spc="-97">
                <a:solidFill>
                  <a:srgbClr val="FFFFFF"/>
                </a:solidFill>
                <a:latin typeface="Arial"/>
                <a:ea typeface="Arial"/>
              </a:rPr>
              <a:t>Il n'est pas nécessaire de le conserver au réfrigérateur.</a:t>
            </a:r>
            <a:endParaRPr lang="ru-RU" sz="3100" b="0" strike="noStrike" spc="-1">
              <a:latin typeface="Arial"/>
            </a:endParaRPr>
          </a:p>
        </p:txBody>
      </p:sp>
      <p:pic>
        <p:nvPicPr>
          <p:cNvPr id="270" name="image30.png"/>
          <p:cNvPicPr/>
          <p:nvPr/>
        </p:nvPicPr>
        <p:blipFill>
          <a:blip r:embed="rId11"/>
          <a:stretch/>
        </p:blipFill>
        <p:spPr>
          <a:xfrm>
            <a:off x="2462040" y="9781560"/>
            <a:ext cx="1087560" cy="1087560"/>
          </a:xfrm>
          <a:prstGeom prst="rect">
            <a:avLst/>
          </a:prstGeom>
          <a:ln w="12700">
            <a:noFill/>
          </a:ln>
        </p:spPr>
      </p:pic>
      <p:pic>
        <p:nvPicPr>
          <p:cNvPr id="271" name="image27.png"/>
          <p:cNvPicPr/>
          <p:nvPr/>
        </p:nvPicPr>
        <p:blipFill>
          <a:blip r:embed="rId12"/>
          <a:stretch/>
        </p:blipFill>
        <p:spPr>
          <a:xfrm>
            <a:off x="15414480" y="5467680"/>
            <a:ext cx="1587600" cy="1587600"/>
          </a:xfrm>
          <a:prstGeom prst="rect">
            <a:avLst/>
          </a:prstGeom>
          <a:ln w="12700">
            <a:noFill/>
          </a:ln>
        </p:spPr>
      </p:pic>
      <p:sp>
        <p:nvSpPr>
          <p:cNvPr id="272" name="Кружок"/>
          <p:cNvSpPr/>
          <p:nvPr/>
        </p:nvSpPr>
        <p:spPr>
          <a:xfrm>
            <a:off x="2171520" y="9556200"/>
            <a:ext cx="1554120" cy="1554120"/>
          </a:xfrm>
          <a:prstGeom prst="ellipse">
            <a:avLst/>
          </a:prstGeom>
          <a:noFill/>
          <a:ln w="38100">
            <a:solidFill>
              <a:srgbClr val="FFFFFF"/>
            </a:solidFill>
            <a:roun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image7.png" descr="image7.png"/>
          <p:cNvPicPr/>
          <p:nvPr/>
        </p:nvPicPr>
        <p:blipFill>
          <a:blip r:embed="rId2"/>
          <a:stretch/>
        </p:blipFill>
        <p:spPr>
          <a:xfrm>
            <a:off x="1537560" y="12793680"/>
            <a:ext cx="1773720" cy="311040"/>
          </a:xfrm>
          <a:prstGeom prst="rect">
            <a:avLst/>
          </a:prstGeom>
          <a:ln w="12700">
            <a:noFill/>
          </a:ln>
        </p:spPr>
      </p:pic>
      <p:sp>
        <p:nvSpPr>
          <p:cNvPr id="274" name="D-Spray"/>
          <p:cNvSpPr/>
          <p:nvPr/>
        </p:nvSpPr>
        <p:spPr>
          <a:xfrm>
            <a:off x="22411440" y="12786120"/>
            <a:ext cx="1120680" cy="417600"/>
          </a:xfrm>
          <a:prstGeom prst="rect">
            <a:avLst/>
          </a:prstGeom>
          <a:noFill/>
          <a:ln w="12700">
            <a:noFill/>
          </a:ln>
        </p:spPr>
        <p:style>
          <a:lnRef idx="0">
            <a:scrgbClr r="0" g="0" b="0"/>
          </a:lnRef>
          <a:fillRef idx="0">
            <a:scrgbClr r="0" g="0" b="0"/>
          </a:fillRef>
          <a:effectRef idx="0">
            <a:scrgbClr r="0" g="0" b="0"/>
          </a:effectRef>
          <a:fontRef idx="minor"/>
        </p:style>
        <p:txBody>
          <a:bodyPr wrap="none" lIns="71280" tIns="71280" rIns="71280" bIns="71280" anchor="ctr">
            <a:spAutoFit/>
          </a:bodyPr>
          <a:lstStyle/>
          <a:p>
            <a:pPr algn="r">
              <a:lnSpc>
                <a:spcPct val="90000"/>
              </a:lnSpc>
              <a:tabLst>
                <a:tab pos="0" algn="l"/>
              </a:tabLst>
            </a:pPr>
            <a:r>
              <a:rPr lang="ru-RU" sz="2000" b="1" strike="noStrike" spc="-1">
                <a:solidFill>
                  <a:srgbClr val="2D2D2E"/>
                </a:solidFill>
                <a:latin typeface="Arial"/>
                <a:ea typeface="Arial"/>
              </a:rPr>
              <a:t>D-Spray</a:t>
            </a:r>
            <a:endParaRPr lang="ru-RU" sz="2000" b="0" strike="noStrike" spc="-1">
              <a:latin typeface="Arial"/>
            </a:endParaRPr>
          </a:p>
        </p:txBody>
      </p:sp>
      <p:pic>
        <p:nvPicPr>
          <p:cNvPr id="275" name="image12.png" descr="image12.png"/>
          <p:cNvPicPr/>
          <p:nvPr/>
        </p:nvPicPr>
        <p:blipFill>
          <a:blip r:embed="rId3"/>
          <a:stretch/>
        </p:blipFill>
        <p:spPr>
          <a:xfrm>
            <a:off x="23622480" y="-11771280"/>
            <a:ext cx="19628640" cy="13714920"/>
          </a:xfrm>
          <a:prstGeom prst="rect">
            <a:avLst/>
          </a:prstGeom>
          <a:ln w="12700">
            <a:noFill/>
          </a:ln>
        </p:spPr>
      </p:pic>
      <p:sp>
        <p:nvSpPr>
          <p:cNvPr id="276" name="Кто больше…"/>
          <p:cNvSpPr/>
          <p:nvPr/>
        </p:nvSpPr>
        <p:spPr>
          <a:xfrm>
            <a:off x="1417320" y="2500560"/>
            <a:ext cx="9981720" cy="51861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0000"/>
              </a:lnSpc>
              <a:tabLst>
                <a:tab pos="0" algn="l"/>
              </a:tabLst>
            </a:pPr>
            <a:r>
              <a:rPr lang="fr-FR" sz="8000" b="1" strike="noStrike" spc="-1">
                <a:solidFill>
                  <a:srgbClr val="FFFFFF"/>
                </a:solidFill>
                <a:latin typeface="Arial"/>
                <a:ea typeface="Arial"/>
              </a:rPr>
              <a:t>Qui est le plus exposé à une carence en vitamine </a:t>
            </a:r>
            <a:r>
              <a:rPr lang="en-US" sz="8000" b="1" strike="noStrike" spc="-1">
                <a:solidFill>
                  <a:srgbClr val="FDF098"/>
                </a:solidFill>
                <a:latin typeface="Arial"/>
                <a:ea typeface="Arial"/>
              </a:rPr>
              <a:t>D</a:t>
            </a:r>
            <a:r>
              <a:rPr lang="en-US" sz="8000" b="1" strike="noStrike" spc="-1" baseline="-25000">
                <a:solidFill>
                  <a:srgbClr val="FDF098"/>
                </a:solidFill>
                <a:latin typeface="Arial"/>
                <a:ea typeface="Arial"/>
              </a:rPr>
              <a:t>3</a:t>
            </a:r>
            <a:r>
              <a:rPr lang="en-US" sz="8000" b="1" strike="noStrike" spc="-1">
                <a:solidFill>
                  <a:srgbClr val="FDF098"/>
                </a:solidFill>
                <a:latin typeface="Arial"/>
                <a:ea typeface="Arial"/>
              </a:rPr>
              <a:t>?</a:t>
            </a:r>
            <a:endParaRPr lang="ru-RU" sz="8000" b="0" strike="noStrike" spc="-1">
              <a:latin typeface="Arial"/>
            </a:endParaRPr>
          </a:p>
        </p:txBody>
      </p:sp>
      <p:grpSp>
        <p:nvGrpSpPr>
          <p:cNvPr id="277" name="Сгруппировать"/>
          <p:cNvGrpSpPr/>
          <p:nvPr/>
        </p:nvGrpSpPr>
        <p:grpSpPr>
          <a:xfrm>
            <a:off x="23724360" y="-2041920"/>
            <a:ext cx="3853440" cy="4946040"/>
            <a:chOff x="23724360" y="-2041920"/>
            <a:chExt cx="3853440" cy="4946040"/>
          </a:xfrm>
        </p:grpSpPr>
        <p:pic>
          <p:nvPicPr>
            <p:cNvPr id="278" name="image13.png" descr="image13.png"/>
            <p:cNvPicPr/>
            <p:nvPr/>
          </p:nvPicPr>
          <p:blipFill>
            <a:blip r:embed="rId4"/>
            <a:stretch/>
          </p:blipFill>
          <p:spPr>
            <a:xfrm>
              <a:off x="26060760" y="-1580400"/>
              <a:ext cx="1517040" cy="4484520"/>
            </a:xfrm>
            <a:prstGeom prst="rect">
              <a:avLst/>
            </a:prstGeom>
            <a:ln w="12700">
              <a:noFill/>
            </a:ln>
          </p:spPr>
        </p:pic>
        <p:pic>
          <p:nvPicPr>
            <p:cNvPr id="279" name="image14.png" descr="image14.png"/>
            <p:cNvPicPr/>
            <p:nvPr/>
          </p:nvPicPr>
          <p:blipFill>
            <a:blip r:embed="rId5">
              <a:alphaModFix amt="76000"/>
            </a:blip>
            <a:stretch/>
          </p:blipFill>
          <p:spPr>
            <a:xfrm flipH="1">
              <a:off x="23724360" y="-2041920"/>
              <a:ext cx="2631240" cy="1838160"/>
            </a:xfrm>
            <a:prstGeom prst="rect">
              <a:avLst/>
            </a:prstGeom>
            <a:ln w="12700">
              <a:noFill/>
            </a:ln>
          </p:spPr>
        </p:pic>
      </p:grpSp>
      <p:sp>
        <p:nvSpPr>
          <p:cNvPr id="280" name="Кружок"/>
          <p:cNvSpPr/>
          <p:nvPr/>
        </p:nvSpPr>
        <p:spPr>
          <a:xfrm>
            <a:off x="-4290840" y="-1858680"/>
            <a:ext cx="17432640" cy="17432640"/>
          </a:xfrm>
          <a:prstGeom prst="ellipse">
            <a:avLst/>
          </a:prstGeom>
          <a:noFill/>
          <a:ln w="50800">
            <a:solidFill>
              <a:srgbClr val="FAF0A4"/>
            </a:solidFill>
            <a:round/>
          </a:ln>
        </p:spPr>
        <p:style>
          <a:lnRef idx="0">
            <a:scrgbClr r="0" g="0" b="0"/>
          </a:lnRef>
          <a:fillRef idx="0">
            <a:scrgbClr r="0" g="0" b="0"/>
          </a:fillRef>
          <a:effectRef idx="0">
            <a:scrgbClr r="0" g="0" b="0"/>
          </a:effectRef>
          <a:fontRef idx="minor"/>
        </p:style>
      </p:sp>
      <p:sp>
        <p:nvSpPr>
          <p:cNvPr id="281" name="Специалисты сходятся во мнении, что гиповитаминоз D приобретает черты эпидемии, охватывая детей, подростков, взрослых, беременных и кормящих женщин, пожилых людей"/>
          <p:cNvSpPr/>
          <p:nvPr/>
        </p:nvSpPr>
        <p:spPr>
          <a:xfrm>
            <a:off x="1417320" y="7857720"/>
            <a:ext cx="9883080" cy="343368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20000"/>
              </a:lnSpc>
              <a:tabLst>
                <a:tab pos="0" algn="l"/>
              </a:tabLst>
            </a:pPr>
            <a:r>
              <a:rPr lang="fr-FR" sz="3600" b="0" strike="noStrike" spc="-111" dirty="0">
                <a:solidFill>
                  <a:srgbClr val="FFFFFF"/>
                </a:solidFill>
                <a:latin typeface="Arial"/>
                <a:ea typeface="Arial"/>
              </a:rPr>
              <a:t>Les experts s'accordent sur le fait que l'hypovitaminose D3 devient épidémique, touchant les enfants, les adolescents, les adultes, les femmes enceintes et allaitantes et les personnes âgées</a:t>
            </a:r>
            <a:r>
              <a:rPr lang="en-GB" sz="3600" b="0" strike="noStrike" spc="-111" dirty="0">
                <a:solidFill>
                  <a:srgbClr val="FFFFFF"/>
                </a:solidFill>
                <a:latin typeface="Arial"/>
                <a:ea typeface="Arial"/>
              </a:rPr>
              <a:t>.</a:t>
            </a:r>
            <a:endParaRPr lang="ru-RU" sz="3600" b="0" strike="noStrike" spc="-1" dirty="0">
              <a:latin typeface="Arial"/>
            </a:endParaRPr>
          </a:p>
        </p:txBody>
      </p:sp>
      <p:sp>
        <p:nvSpPr>
          <p:cNvPr id="282" name="Жители северных стран, включая Россию"/>
          <p:cNvSpPr/>
          <p:nvPr/>
        </p:nvSpPr>
        <p:spPr>
          <a:xfrm>
            <a:off x="15971400" y="1317600"/>
            <a:ext cx="5709600" cy="6897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20000"/>
              </a:lnSpc>
              <a:tabLst>
                <a:tab pos="0" algn="l"/>
              </a:tabLst>
            </a:pPr>
            <a:r>
              <a:rPr lang="en-GB" sz="3000" b="0" strike="noStrike" spc="-94">
                <a:solidFill>
                  <a:srgbClr val="FFFFFF"/>
                </a:solidFill>
                <a:latin typeface="Arial"/>
                <a:ea typeface="Arial"/>
              </a:rPr>
              <a:t>Les habitants des pays nordiques</a:t>
            </a:r>
            <a:endParaRPr lang="ru-RU" sz="3000" b="0" strike="noStrike" spc="-1">
              <a:latin typeface="Arial"/>
            </a:endParaRPr>
          </a:p>
        </p:txBody>
      </p:sp>
      <p:sp>
        <p:nvSpPr>
          <p:cNvPr id="283" name="Люди с заболеваниями кишечника, печени или почек"/>
          <p:cNvSpPr/>
          <p:nvPr/>
        </p:nvSpPr>
        <p:spPr>
          <a:xfrm>
            <a:off x="15971400" y="3230640"/>
            <a:ext cx="6422040" cy="123768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20000"/>
              </a:lnSpc>
              <a:tabLst>
                <a:tab pos="0" algn="l"/>
              </a:tabLst>
            </a:pPr>
            <a:r>
              <a:rPr lang="en-GB" sz="3000" b="0" strike="noStrike" spc="-94">
                <a:solidFill>
                  <a:srgbClr val="FFFFFF"/>
                </a:solidFill>
                <a:latin typeface="Arial"/>
                <a:ea typeface="Arial"/>
              </a:rPr>
              <a:t>Les personnes atteintes de maladies intestinales, hépatiques ou rénales</a:t>
            </a:r>
            <a:endParaRPr lang="ru-RU" sz="3000" b="0" strike="noStrike" spc="-1">
              <a:latin typeface="Arial"/>
            </a:endParaRPr>
          </a:p>
        </p:txBody>
      </p:sp>
      <p:sp>
        <p:nvSpPr>
          <p:cNvPr id="284" name="Взрослые с избыточной массой тела и нарушением всасывания жиров"/>
          <p:cNvSpPr/>
          <p:nvPr/>
        </p:nvSpPr>
        <p:spPr>
          <a:xfrm>
            <a:off x="15946920" y="5417280"/>
            <a:ext cx="6422040" cy="123768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20000"/>
              </a:lnSpc>
              <a:tabLst>
                <a:tab pos="0" algn="l"/>
              </a:tabLst>
            </a:pPr>
            <a:r>
              <a:rPr lang="fr-FR" sz="3000" b="0" strike="noStrike" spc="-94">
                <a:solidFill>
                  <a:srgbClr val="FFFFFF"/>
                </a:solidFill>
                <a:latin typeface="Arial"/>
                <a:ea typeface="Arial"/>
              </a:rPr>
              <a:t>Les personnes en surpoids qui ont des difficultés à l'absorption des graisses</a:t>
            </a:r>
            <a:endParaRPr lang="ru-RU" sz="3000" b="0" strike="noStrike" spc="-1">
              <a:latin typeface="Arial"/>
            </a:endParaRPr>
          </a:p>
        </p:txBody>
      </p:sp>
      <p:sp>
        <p:nvSpPr>
          <p:cNvPr id="285" name="Часто болеющие"/>
          <p:cNvSpPr/>
          <p:nvPr/>
        </p:nvSpPr>
        <p:spPr>
          <a:xfrm>
            <a:off x="15971400" y="7877880"/>
            <a:ext cx="6422040" cy="6897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20000"/>
              </a:lnSpc>
              <a:tabLst>
                <a:tab pos="0" algn="l"/>
              </a:tabLst>
            </a:pPr>
            <a:r>
              <a:rPr lang="en-GB" sz="3000" b="0" strike="noStrike" spc="-94">
                <a:solidFill>
                  <a:srgbClr val="FFFFFF"/>
                </a:solidFill>
                <a:latin typeface="Arial"/>
                <a:ea typeface="Arial"/>
              </a:rPr>
              <a:t>Les personnes souvent malades</a:t>
            </a:r>
            <a:endParaRPr lang="ru-RU" sz="3000" b="0" strike="noStrike" spc="-1">
              <a:latin typeface="Arial"/>
            </a:endParaRPr>
          </a:p>
        </p:txBody>
      </p:sp>
      <p:sp>
        <p:nvSpPr>
          <p:cNvPr id="286" name="Обладатели смуглой кожи"/>
          <p:cNvSpPr/>
          <p:nvPr/>
        </p:nvSpPr>
        <p:spPr>
          <a:xfrm>
            <a:off x="15971400" y="9823320"/>
            <a:ext cx="6422040" cy="6897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20000"/>
              </a:lnSpc>
              <a:tabLst>
                <a:tab pos="0" algn="l"/>
              </a:tabLst>
            </a:pPr>
            <a:r>
              <a:rPr lang="en-GB" sz="3000" b="0" strike="noStrike" spc="-94">
                <a:solidFill>
                  <a:srgbClr val="FFFFFF"/>
                </a:solidFill>
                <a:latin typeface="Arial"/>
                <a:ea typeface="Arial"/>
              </a:rPr>
              <a:t>Les personnes à la peau foncée</a:t>
            </a:r>
            <a:endParaRPr lang="ru-RU" sz="3000" b="0" strike="noStrike" spc="-1">
              <a:latin typeface="Arial"/>
            </a:endParaRPr>
          </a:p>
        </p:txBody>
      </p:sp>
      <p:sp>
        <p:nvSpPr>
          <p:cNvPr id="287" name="Пожилые люди"/>
          <p:cNvSpPr/>
          <p:nvPr/>
        </p:nvSpPr>
        <p:spPr>
          <a:xfrm>
            <a:off x="15971400" y="11903400"/>
            <a:ext cx="6422040" cy="689760"/>
          </a:xfrm>
          <a:prstGeom prst="rect">
            <a:avLst/>
          </a:prstGeom>
          <a:noFill/>
          <a:ln w="127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20000"/>
              </a:lnSpc>
              <a:tabLst>
                <a:tab pos="0" algn="l"/>
              </a:tabLst>
            </a:pPr>
            <a:r>
              <a:rPr lang="en-GB" sz="3000" b="0" strike="noStrike" spc="-94">
                <a:solidFill>
                  <a:srgbClr val="FFFFFF"/>
                </a:solidFill>
                <a:latin typeface="Arial"/>
                <a:ea typeface="Arial"/>
              </a:rPr>
              <a:t>Les personnes âgées</a:t>
            </a:r>
            <a:endParaRPr lang="ru-RU" sz="3000" b="0" strike="noStrike" spc="-1">
              <a:latin typeface="Arial"/>
            </a:endParaRPr>
          </a:p>
        </p:txBody>
      </p:sp>
      <p:sp>
        <p:nvSpPr>
          <p:cNvPr id="288" name="Кружок"/>
          <p:cNvSpPr/>
          <p:nvPr/>
        </p:nvSpPr>
        <p:spPr>
          <a:xfrm>
            <a:off x="11310840" y="1506960"/>
            <a:ext cx="311040" cy="311040"/>
          </a:xfrm>
          <a:prstGeom prst="ellipse">
            <a:avLst/>
          </a:prstGeom>
          <a:solidFill>
            <a:srgbClr val="FAF0A3"/>
          </a:solidFill>
          <a:ln w="12700">
            <a:noFill/>
          </a:ln>
        </p:spPr>
        <p:style>
          <a:lnRef idx="0">
            <a:scrgbClr r="0" g="0" b="0"/>
          </a:lnRef>
          <a:fillRef idx="0">
            <a:scrgbClr r="0" g="0" b="0"/>
          </a:fillRef>
          <a:effectRef idx="0">
            <a:scrgbClr r="0" g="0" b="0"/>
          </a:effectRef>
          <a:fontRef idx="minor"/>
        </p:style>
      </p:sp>
      <p:sp>
        <p:nvSpPr>
          <p:cNvPr id="289" name="Кружок"/>
          <p:cNvSpPr/>
          <p:nvPr/>
        </p:nvSpPr>
        <p:spPr>
          <a:xfrm>
            <a:off x="13982040" y="1112760"/>
            <a:ext cx="1150560" cy="1150560"/>
          </a:xfrm>
          <a:prstGeom prst="ellipse">
            <a:avLst/>
          </a:prstGeom>
          <a:noFill/>
          <a:ln w="38100">
            <a:solidFill>
              <a:srgbClr val="F9F1A3"/>
            </a:solidFill>
            <a:round/>
          </a:ln>
        </p:spPr>
        <p:style>
          <a:lnRef idx="0">
            <a:scrgbClr r="0" g="0" b="0"/>
          </a:lnRef>
          <a:fillRef idx="0">
            <a:scrgbClr r="0" g="0" b="0"/>
          </a:fillRef>
          <a:effectRef idx="0">
            <a:scrgbClr r="0" g="0" b="0"/>
          </a:effectRef>
          <a:fontRef idx="minor"/>
        </p:style>
      </p:sp>
      <p:sp>
        <p:nvSpPr>
          <p:cNvPr id="290" name="Линия"/>
          <p:cNvSpPr/>
          <p:nvPr/>
        </p:nvSpPr>
        <p:spPr>
          <a:xfrm>
            <a:off x="11413080" y="1662480"/>
            <a:ext cx="2574720" cy="720"/>
          </a:xfrm>
          <a:prstGeom prst="line">
            <a:avLst/>
          </a:prstGeom>
          <a:ln w="38100">
            <a:solidFill>
              <a:srgbClr val="FDF098"/>
            </a:solidFill>
            <a:round/>
          </a:ln>
        </p:spPr>
        <p:style>
          <a:lnRef idx="0">
            <a:scrgbClr r="0" g="0" b="0"/>
          </a:lnRef>
          <a:fillRef idx="0">
            <a:scrgbClr r="0" g="0" b="0"/>
          </a:fillRef>
          <a:effectRef idx="0">
            <a:scrgbClr r="0" g="0" b="0"/>
          </a:effectRef>
          <a:fontRef idx="minor"/>
        </p:style>
      </p:sp>
      <p:sp>
        <p:nvSpPr>
          <p:cNvPr id="291" name="Кружок"/>
          <p:cNvSpPr/>
          <p:nvPr/>
        </p:nvSpPr>
        <p:spPr>
          <a:xfrm>
            <a:off x="12442320" y="3605040"/>
            <a:ext cx="311040" cy="311040"/>
          </a:xfrm>
          <a:prstGeom prst="ellipse">
            <a:avLst/>
          </a:prstGeom>
          <a:solidFill>
            <a:srgbClr val="FAF0A3"/>
          </a:solidFill>
          <a:ln w="12700">
            <a:noFill/>
          </a:ln>
        </p:spPr>
        <p:style>
          <a:lnRef idx="0">
            <a:scrgbClr r="0" g="0" b="0"/>
          </a:lnRef>
          <a:fillRef idx="0">
            <a:scrgbClr r="0" g="0" b="0"/>
          </a:fillRef>
          <a:effectRef idx="0">
            <a:scrgbClr r="0" g="0" b="0"/>
          </a:effectRef>
          <a:fontRef idx="minor"/>
        </p:style>
      </p:sp>
      <p:sp>
        <p:nvSpPr>
          <p:cNvPr id="292" name="Кружок"/>
          <p:cNvSpPr/>
          <p:nvPr/>
        </p:nvSpPr>
        <p:spPr>
          <a:xfrm>
            <a:off x="13982040" y="3210480"/>
            <a:ext cx="1150560" cy="1150560"/>
          </a:xfrm>
          <a:prstGeom prst="ellipse">
            <a:avLst/>
          </a:prstGeom>
          <a:noFill/>
          <a:ln w="38100">
            <a:solidFill>
              <a:srgbClr val="F9F1A3"/>
            </a:solidFill>
            <a:round/>
          </a:ln>
        </p:spPr>
        <p:style>
          <a:lnRef idx="0">
            <a:scrgbClr r="0" g="0" b="0"/>
          </a:lnRef>
          <a:fillRef idx="0">
            <a:scrgbClr r="0" g="0" b="0"/>
          </a:fillRef>
          <a:effectRef idx="0">
            <a:scrgbClr r="0" g="0" b="0"/>
          </a:effectRef>
          <a:fontRef idx="minor"/>
        </p:style>
      </p:sp>
      <p:sp>
        <p:nvSpPr>
          <p:cNvPr id="293" name="Линия"/>
          <p:cNvSpPr/>
          <p:nvPr/>
        </p:nvSpPr>
        <p:spPr>
          <a:xfrm>
            <a:off x="12570120" y="3760560"/>
            <a:ext cx="1411920" cy="720"/>
          </a:xfrm>
          <a:prstGeom prst="line">
            <a:avLst/>
          </a:prstGeom>
          <a:ln w="38100">
            <a:solidFill>
              <a:srgbClr val="FDF098"/>
            </a:solidFill>
            <a:round/>
          </a:ln>
        </p:spPr>
        <p:style>
          <a:lnRef idx="0">
            <a:scrgbClr r="0" g="0" b="0"/>
          </a:lnRef>
          <a:fillRef idx="0">
            <a:scrgbClr r="0" g="0" b="0"/>
          </a:fillRef>
          <a:effectRef idx="0">
            <a:scrgbClr r="0" g="0" b="0"/>
          </a:effectRef>
          <a:fontRef idx="minor"/>
        </p:style>
      </p:sp>
      <p:sp>
        <p:nvSpPr>
          <p:cNvPr id="294" name="Кружок"/>
          <p:cNvSpPr/>
          <p:nvPr/>
        </p:nvSpPr>
        <p:spPr>
          <a:xfrm>
            <a:off x="12945240" y="5727960"/>
            <a:ext cx="311040" cy="311040"/>
          </a:xfrm>
          <a:prstGeom prst="ellipse">
            <a:avLst/>
          </a:prstGeom>
          <a:solidFill>
            <a:srgbClr val="FAF0A3"/>
          </a:solidFill>
          <a:ln w="12700">
            <a:noFill/>
          </a:ln>
        </p:spPr>
        <p:style>
          <a:lnRef idx="0">
            <a:scrgbClr r="0" g="0" b="0"/>
          </a:lnRef>
          <a:fillRef idx="0">
            <a:scrgbClr r="0" g="0" b="0"/>
          </a:fillRef>
          <a:effectRef idx="0">
            <a:scrgbClr r="0" g="0" b="0"/>
          </a:effectRef>
          <a:fontRef idx="minor"/>
        </p:style>
      </p:sp>
      <p:sp>
        <p:nvSpPr>
          <p:cNvPr id="295" name="Кружок"/>
          <p:cNvSpPr/>
          <p:nvPr/>
        </p:nvSpPr>
        <p:spPr>
          <a:xfrm>
            <a:off x="13982040" y="5333760"/>
            <a:ext cx="1150560" cy="1150560"/>
          </a:xfrm>
          <a:prstGeom prst="ellipse">
            <a:avLst/>
          </a:prstGeom>
          <a:noFill/>
          <a:ln w="38100">
            <a:solidFill>
              <a:srgbClr val="F9F1A3"/>
            </a:solidFill>
            <a:round/>
          </a:ln>
        </p:spPr>
        <p:style>
          <a:lnRef idx="0">
            <a:scrgbClr r="0" g="0" b="0"/>
          </a:lnRef>
          <a:fillRef idx="0">
            <a:scrgbClr r="0" g="0" b="0"/>
          </a:fillRef>
          <a:effectRef idx="0">
            <a:scrgbClr r="0" g="0" b="0"/>
          </a:effectRef>
          <a:fontRef idx="minor"/>
        </p:style>
      </p:sp>
      <p:sp>
        <p:nvSpPr>
          <p:cNvPr id="296" name="Линия"/>
          <p:cNvSpPr/>
          <p:nvPr/>
        </p:nvSpPr>
        <p:spPr>
          <a:xfrm>
            <a:off x="13047480" y="5883480"/>
            <a:ext cx="947880" cy="720"/>
          </a:xfrm>
          <a:prstGeom prst="line">
            <a:avLst/>
          </a:prstGeom>
          <a:ln w="38100">
            <a:solidFill>
              <a:srgbClr val="FDF098"/>
            </a:solidFill>
            <a:round/>
          </a:ln>
        </p:spPr>
        <p:style>
          <a:lnRef idx="0">
            <a:scrgbClr r="0" g="0" b="0"/>
          </a:lnRef>
          <a:fillRef idx="0">
            <a:scrgbClr r="0" g="0" b="0"/>
          </a:fillRef>
          <a:effectRef idx="0">
            <a:scrgbClr r="0" g="0" b="0"/>
          </a:effectRef>
          <a:fontRef idx="minor"/>
        </p:style>
      </p:sp>
      <p:sp>
        <p:nvSpPr>
          <p:cNvPr id="297" name="Кружок"/>
          <p:cNvSpPr/>
          <p:nvPr/>
        </p:nvSpPr>
        <p:spPr>
          <a:xfrm>
            <a:off x="12894480" y="7902000"/>
            <a:ext cx="311040" cy="311040"/>
          </a:xfrm>
          <a:prstGeom prst="ellipse">
            <a:avLst/>
          </a:prstGeom>
          <a:solidFill>
            <a:srgbClr val="FAF0A3"/>
          </a:solidFill>
          <a:ln w="12700">
            <a:noFill/>
          </a:ln>
        </p:spPr>
        <p:style>
          <a:lnRef idx="0">
            <a:scrgbClr r="0" g="0" b="0"/>
          </a:lnRef>
          <a:fillRef idx="0">
            <a:scrgbClr r="0" g="0" b="0"/>
          </a:fillRef>
          <a:effectRef idx="0">
            <a:scrgbClr r="0" g="0" b="0"/>
          </a:effectRef>
          <a:fontRef idx="minor"/>
        </p:style>
      </p:sp>
      <p:sp>
        <p:nvSpPr>
          <p:cNvPr id="298" name="Кружок"/>
          <p:cNvSpPr/>
          <p:nvPr/>
        </p:nvSpPr>
        <p:spPr>
          <a:xfrm>
            <a:off x="13982040" y="7507800"/>
            <a:ext cx="1150560" cy="1150560"/>
          </a:xfrm>
          <a:prstGeom prst="ellipse">
            <a:avLst/>
          </a:prstGeom>
          <a:noFill/>
          <a:ln w="38100">
            <a:solidFill>
              <a:srgbClr val="F9F1A3"/>
            </a:solidFill>
            <a:round/>
          </a:ln>
        </p:spPr>
        <p:style>
          <a:lnRef idx="0">
            <a:scrgbClr r="0" g="0" b="0"/>
          </a:lnRef>
          <a:fillRef idx="0">
            <a:scrgbClr r="0" g="0" b="0"/>
          </a:fillRef>
          <a:effectRef idx="0">
            <a:scrgbClr r="0" g="0" b="0"/>
          </a:effectRef>
          <a:fontRef idx="minor"/>
        </p:style>
      </p:sp>
      <p:sp>
        <p:nvSpPr>
          <p:cNvPr id="299" name="Линия"/>
          <p:cNvSpPr/>
          <p:nvPr/>
        </p:nvSpPr>
        <p:spPr>
          <a:xfrm>
            <a:off x="13021920" y="8057880"/>
            <a:ext cx="948240" cy="360"/>
          </a:xfrm>
          <a:prstGeom prst="line">
            <a:avLst/>
          </a:prstGeom>
          <a:ln w="38100">
            <a:solidFill>
              <a:srgbClr val="FDF098"/>
            </a:solidFill>
            <a:round/>
          </a:ln>
        </p:spPr>
        <p:style>
          <a:lnRef idx="0">
            <a:scrgbClr r="0" g="0" b="0"/>
          </a:lnRef>
          <a:fillRef idx="0">
            <a:scrgbClr r="0" g="0" b="0"/>
          </a:fillRef>
          <a:effectRef idx="0">
            <a:scrgbClr r="0" g="0" b="0"/>
          </a:effectRef>
          <a:fontRef idx="minor"/>
        </p:style>
      </p:sp>
      <p:sp>
        <p:nvSpPr>
          <p:cNvPr id="300" name="Кружок"/>
          <p:cNvSpPr/>
          <p:nvPr/>
        </p:nvSpPr>
        <p:spPr>
          <a:xfrm>
            <a:off x="12289680" y="10012320"/>
            <a:ext cx="311040" cy="311040"/>
          </a:xfrm>
          <a:prstGeom prst="ellipse">
            <a:avLst/>
          </a:prstGeom>
          <a:solidFill>
            <a:srgbClr val="FAF0A3"/>
          </a:solidFill>
          <a:ln w="12700">
            <a:noFill/>
          </a:ln>
        </p:spPr>
        <p:style>
          <a:lnRef idx="0">
            <a:scrgbClr r="0" g="0" b="0"/>
          </a:lnRef>
          <a:fillRef idx="0">
            <a:scrgbClr r="0" g="0" b="0"/>
          </a:fillRef>
          <a:effectRef idx="0">
            <a:scrgbClr r="0" g="0" b="0"/>
          </a:effectRef>
          <a:fontRef idx="minor"/>
        </p:style>
      </p:sp>
      <p:sp>
        <p:nvSpPr>
          <p:cNvPr id="301" name="Кружок"/>
          <p:cNvSpPr/>
          <p:nvPr/>
        </p:nvSpPr>
        <p:spPr>
          <a:xfrm>
            <a:off x="13982040" y="9618120"/>
            <a:ext cx="1150560" cy="1150560"/>
          </a:xfrm>
          <a:prstGeom prst="ellipse">
            <a:avLst/>
          </a:prstGeom>
          <a:noFill/>
          <a:ln w="38100">
            <a:solidFill>
              <a:srgbClr val="F9F1A3"/>
            </a:solidFill>
            <a:round/>
          </a:ln>
        </p:spPr>
        <p:style>
          <a:lnRef idx="0">
            <a:scrgbClr r="0" g="0" b="0"/>
          </a:lnRef>
          <a:fillRef idx="0">
            <a:scrgbClr r="0" g="0" b="0"/>
          </a:fillRef>
          <a:effectRef idx="0">
            <a:scrgbClr r="0" g="0" b="0"/>
          </a:effectRef>
          <a:fontRef idx="minor"/>
        </p:style>
      </p:sp>
      <p:sp>
        <p:nvSpPr>
          <p:cNvPr id="302" name="Линия"/>
          <p:cNvSpPr/>
          <p:nvPr/>
        </p:nvSpPr>
        <p:spPr>
          <a:xfrm>
            <a:off x="12354120" y="10168200"/>
            <a:ext cx="1607400" cy="360"/>
          </a:xfrm>
          <a:prstGeom prst="line">
            <a:avLst/>
          </a:prstGeom>
          <a:ln w="38100">
            <a:solidFill>
              <a:srgbClr val="FDF098"/>
            </a:solidFill>
            <a:round/>
          </a:ln>
        </p:spPr>
        <p:style>
          <a:lnRef idx="0">
            <a:scrgbClr r="0" g="0" b="0"/>
          </a:lnRef>
          <a:fillRef idx="0">
            <a:scrgbClr r="0" g="0" b="0"/>
          </a:fillRef>
          <a:effectRef idx="0">
            <a:scrgbClr r="0" g="0" b="0"/>
          </a:effectRef>
          <a:fontRef idx="minor"/>
        </p:style>
      </p:sp>
      <p:sp>
        <p:nvSpPr>
          <p:cNvPr id="303" name="Кружок"/>
          <p:cNvSpPr/>
          <p:nvPr/>
        </p:nvSpPr>
        <p:spPr>
          <a:xfrm>
            <a:off x="11073960" y="12092760"/>
            <a:ext cx="311040" cy="311040"/>
          </a:xfrm>
          <a:prstGeom prst="ellipse">
            <a:avLst/>
          </a:prstGeom>
          <a:solidFill>
            <a:srgbClr val="FAF0A3"/>
          </a:solidFill>
          <a:ln w="12700">
            <a:noFill/>
          </a:ln>
        </p:spPr>
        <p:style>
          <a:lnRef idx="0">
            <a:scrgbClr r="0" g="0" b="0"/>
          </a:lnRef>
          <a:fillRef idx="0">
            <a:scrgbClr r="0" g="0" b="0"/>
          </a:fillRef>
          <a:effectRef idx="0">
            <a:scrgbClr r="0" g="0" b="0"/>
          </a:effectRef>
          <a:fontRef idx="minor"/>
        </p:style>
      </p:sp>
      <p:sp>
        <p:nvSpPr>
          <p:cNvPr id="304" name="Кружок"/>
          <p:cNvSpPr/>
          <p:nvPr/>
        </p:nvSpPr>
        <p:spPr>
          <a:xfrm>
            <a:off x="13982040" y="11698560"/>
            <a:ext cx="1150560" cy="1150560"/>
          </a:xfrm>
          <a:prstGeom prst="ellipse">
            <a:avLst/>
          </a:prstGeom>
          <a:noFill/>
          <a:ln w="38100">
            <a:solidFill>
              <a:srgbClr val="F9F1A3"/>
            </a:solidFill>
            <a:round/>
          </a:ln>
        </p:spPr>
        <p:style>
          <a:lnRef idx="0">
            <a:scrgbClr r="0" g="0" b="0"/>
          </a:lnRef>
          <a:fillRef idx="0">
            <a:scrgbClr r="0" g="0" b="0"/>
          </a:fillRef>
          <a:effectRef idx="0">
            <a:scrgbClr r="0" g="0" b="0"/>
          </a:effectRef>
          <a:fontRef idx="minor"/>
        </p:style>
      </p:sp>
      <p:sp>
        <p:nvSpPr>
          <p:cNvPr id="305" name="Линия"/>
          <p:cNvSpPr/>
          <p:nvPr/>
        </p:nvSpPr>
        <p:spPr>
          <a:xfrm>
            <a:off x="11150640" y="12248280"/>
            <a:ext cx="2843640" cy="720"/>
          </a:xfrm>
          <a:prstGeom prst="line">
            <a:avLst/>
          </a:prstGeom>
          <a:ln w="38100">
            <a:solidFill>
              <a:srgbClr val="FDF098"/>
            </a:solidFill>
            <a:round/>
          </a:ln>
        </p:spPr>
        <p:style>
          <a:lnRef idx="0">
            <a:scrgbClr r="0" g="0" b="0"/>
          </a:lnRef>
          <a:fillRef idx="0">
            <a:scrgbClr r="0" g="0" b="0"/>
          </a:fillRef>
          <a:effectRef idx="0">
            <a:scrgbClr r="0" g="0" b="0"/>
          </a:effectRef>
          <a:fontRef idx="minor"/>
        </p:style>
      </p:sp>
      <p:pic>
        <p:nvPicPr>
          <p:cNvPr id="306" name="image35.png" descr="image35.png"/>
          <p:cNvPicPr/>
          <p:nvPr/>
        </p:nvPicPr>
        <p:blipFill>
          <a:blip r:embed="rId6"/>
          <a:stretch/>
        </p:blipFill>
        <p:spPr>
          <a:xfrm>
            <a:off x="14098680" y="7581600"/>
            <a:ext cx="916560" cy="1002960"/>
          </a:xfrm>
          <a:prstGeom prst="rect">
            <a:avLst/>
          </a:prstGeom>
          <a:ln w="12700">
            <a:noFill/>
          </a:ln>
        </p:spPr>
      </p:pic>
      <p:pic>
        <p:nvPicPr>
          <p:cNvPr id="307" name="image36.png" descr="image36.png"/>
          <p:cNvPicPr/>
          <p:nvPr/>
        </p:nvPicPr>
        <p:blipFill>
          <a:blip r:embed="rId7"/>
          <a:stretch/>
        </p:blipFill>
        <p:spPr>
          <a:xfrm>
            <a:off x="14065200" y="1124280"/>
            <a:ext cx="983880" cy="1076400"/>
          </a:xfrm>
          <a:prstGeom prst="rect">
            <a:avLst/>
          </a:prstGeom>
          <a:ln w="12700">
            <a:noFill/>
          </a:ln>
        </p:spPr>
      </p:pic>
      <p:pic>
        <p:nvPicPr>
          <p:cNvPr id="308" name="image37.png" descr="image37.png"/>
          <p:cNvPicPr/>
          <p:nvPr/>
        </p:nvPicPr>
        <p:blipFill>
          <a:blip r:embed="rId8"/>
          <a:stretch/>
        </p:blipFill>
        <p:spPr>
          <a:xfrm>
            <a:off x="14077800" y="3247560"/>
            <a:ext cx="983880" cy="1076400"/>
          </a:xfrm>
          <a:prstGeom prst="rect">
            <a:avLst/>
          </a:prstGeom>
          <a:ln w="12700">
            <a:noFill/>
          </a:ln>
        </p:spPr>
      </p:pic>
      <p:pic>
        <p:nvPicPr>
          <p:cNvPr id="309" name="image32.png" descr="image32.png"/>
          <p:cNvPicPr/>
          <p:nvPr/>
        </p:nvPicPr>
        <p:blipFill>
          <a:blip r:embed="rId9"/>
          <a:stretch/>
        </p:blipFill>
        <p:spPr>
          <a:xfrm>
            <a:off x="14238360" y="11806200"/>
            <a:ext cx="637200" cy="884160"/>
          </a:xfrm>
          <a:prstGeom prst="rect">
            <a:avLst/>
          </a:prstGeom>
          <a:ln w="12700">
            <a:noFill/>
          </a:ln>
        </p:spPr>
      </p:pic>
      <p:pic>
        <p:nvPicPr>
          <p:cNvPr id="310" name="image38.png" descr="image38.png"/>
          <p:cNvPicPr/>
          <p:nvPr/>
        </p:nvPicPr>
        <p:blipFill>
          <a:blip r:embed="rId10"/>
          <a:stretch/>
        </p:blipFill>
        <p:spPr>
          <a:xfrm>
            <a:off x="14153040" y="5466960"/>
            <a:ext cx="807840" cy="884160"/>
          </a:xfrm>
          <a:prstGeom prst="rect">
            <a:avLst/>
          </a:prstGeom>
          <a:ln w="12700">
            <a:noFill/>
          </a:ln>
        </p:spPr>
      </p:pic>
      <p:pic>
        <p:nvPicPr>
          <p:cNvPr id="311" name="image39.png" descr="image39.png"/>
          <p:cNvPicPr/>
          <p:nvPr/>
        </p:nvPicPr>
        <p:blipFill>
          <a:blip r:embed="rId11"/>
          <a:stretch/>
        </p:blipFill>
        <p:spPr>
          <a:xfrm>
            <a:off x="14078160" y="9677520"/>
            <a:ext cx="956520" cy="1046520"/>
          </a:xfrm>
          <a:prstGeom prst="rect">
            <a:avLst/>
          </a:prstGeom>
          <a:ln w="12700">
            <a:noFill/>
          </a:ln>
        </p:spPr>
      </p:pic>
      <p:sp>
        <p:nvSpPr>
          <p:cNvPr id="312" name="TextBox 45"/>
          <p:cNvSpPr/>
          <p:nvPr/>
        </p:nvSpPr>
        <p:spPr>
          <a:xfrm>
            <a:off x="2761200" y="10447560"/>
            <a:ext cx="304200" cy="548640"/>
          </a:xfrm>
          <a:prstGeom prst="rect">
            <a:avLst/>
          </a:prstGeom>
          <a:noFill/>
          <a:ln w="12700">
            <a:noFill/>
          </a:ln>
        </p:spPr>
        <p:style>
          <a:lnRef idx="0">
            <a:scrgbClr r="0" g="0" b="0"/>
          </a:lnRef>
          <a:fillRef idx="0">
            <a:scrgbClr r="0" g="0" b="0"/>
          </a:fillRef>
          <a:effectRef idx="0">
            <a:scrgbClr r="0" g="0" b="0"/>
          </a:effectRef>
          <a:fontRef idx="minor"/>
        </p:style>
        <p:txBody>
          <a:bodyPr vertOverflow="overflow" horzOverflow="overflow" wrap="none" lIns="45720" rIns="45720">
            <a:spAutoFit/>
          </a:bodyPr>
          <a:lstStyle/>
          <a:p>
            <a:pPr>
              <a:lnSpc>
                <a:spcPct val="100000"/>
              </a:lnSpc>
              <a:tabLst>
                <a:tab pos="0" algn="l"/>
              </a:tabLst>
            </a:pPr>
            <a:r>
              <a:rPr lang="ru-RU" sz="3000" b="0" strike="noStrike" spc="-1">
                <a:solidFill>
                  <a:srgbClr val="FFFFFF"/>
                </a:solidFill>
                <a:latin typeface="Arial"/>
                <a:ea typeface="Arial"/>
              </a:rPr>
              <a:t>4</a:t>
            </a:r>
            <a:endParaRPr lang="ru-RU" sz="3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1105</Words>
  <Application>Microsoft Office PowerPoint</Application>
  <PresentationFormat>Произвольный</PresentationFormat>
  <Paragraphs>142</Paragraphs>
  <Slides>14</Slides>
  <Notes>4</Notes>
  <HiddenSlides>0</HiddenSlides>
  <MMClips>0</MMClips>
  <ScaleCrop>false</ScaleCrop>
  <HeadingPairs>
    <vt:vector size="6" baseType="variant">
      <vt:variant>
        <vt:lpstr>Использованные шрифты</vt:lpstr>
      </vt:variant>
      <vt:variant>
        <vt:i4>7</vt:i4>
      </vt:variant>
      <vt:variant>
        <vt:lpstr>Тема</vt:lpstr>
      </vt:variant>
      <vt:variant>
        <vt:i4>4</vt:i4>
      </vt:variant>
      <vt:variant>
        <vt:lpstr>Заголовки слайдов</vt:lpstr>
      </vt:variant>
      <vt:variant>
        <vt:i4>14</vt:i4>
      </vt:variant>
    </vt:vector>
  </HeadingPairs>
  <TitlesOfParts>
    <vt:vector size="25" baseType="lpstr">
      <vt:lpstr>Arial</vt:lpstr>
      <vt:lpstr>DejaVu Sans</vt:lpstr>
      <vt:lpstr>Helvetica Neue</vt:lpstr>
      <vt:lpstr>StarSymbol</vt:lpstr>
      <vt:lpstr>Symbol</vt:lpstr>
      <vt:lpstr>Times New Roman</vt:lpstr>
      <vt:lpstr>Wingdings</vt:lpstr>
      <vt:lpstr>Office Theme</vt:lpstr>
      <vt:lpstr>Office Theme</vt:lpstr>
      <vt:lpstr>Office Theme</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Ekaterina.Zhuravel</dc:creator>
  <dc:description/>
  <cp:lastModifiedBy>Natalya Ustinova</cp:lastModifiedBy>
  <cp:revision>55</cp:revision>
  <dcterms:modified xsi:type="dcterms:W3CDTF">2023-04-13T10:58:37Z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13</vt:i4>
  </property>
  <property fmtid="{D5CDD505-2E9C-101B-9397-08002B2CF9AE}" pid="3" name="PresentationFormat">
    <vt:lpwstr>Произвольный</vt:lpwstr>
  </property>
  <property fmtid="{D5CDD505-2E9C-101B-9397-08002B2CF9AE}" pid="4" name="Slides">
    <vt:i4>14</vt:i4>
  </property>
</Properties>
</file>