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9" r:id="rId12"/>
    <p:sldId id="267" r:id="rId13"/>
    <p:sldId id="268" r:id="rId14"/>
    <p:sldId id="269" r:id="rId15"/>
    <p:sldId id="270" r:id="rId16"/>
    <p:sldId id="271" r:id="rId17"/>
    <p:sldId id="272" r:id="rId18"/>
    <p:sldId id="273" r:id="rId19"/>
    <p:sldId id="274" r:id="rId20"/>
    <p:sldId id="275" r:id="rId21"/>
    <p:sldId id="276" r:id="rId22"/>
    <p:sldId id="277" r:id="rId23"/>
  </p:sldIdLst>
  <p:sldSz cx="10071100" cy="5664200"/>
  <p:notesSz cx="6858000" cy="9144000"/>
  <p:embeddedFontLst>
    <p:embeddedFont>
      <p:font typeface="Gilroy-RegularItalic" panose="00000500000000000000" pitchFamily="2" charset="-52"/>
      <p:regular r:id="rId25"/>
    </p:embeddedFont>
    <p:embeddedFont>
      <p:font typeface="Gilroy" panose="00000500000000000000" pitchFamily="2" charset="-52"/>
      <p:regular r:id="rId26"/>
    </p:embeddedFont>
    <p:embeddedFont>
      <p:font typeface="Calibri" panose="020F0502020204030204" pitchFamily="34" charset="0"/>
      <p:regular r:id="rId27"/>
      <p:bold r:id="rId28"/>
      <p:italic r:id="rId29"/>
      <p:boldItalic r:id="rId30"/>
    </p:embeddedFont>
    <p:embeddedFont>
      <p:font typeface="Arial Unicode MS" panose="020B0604020202020204" pitchFamily="34" charset="-128"/>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4EB182-274D-426B-8E50-51565DD97D40}">
  <a:tblStyle styleId="{164EB182-274D-426B-8E50-51565DD97D40}"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FD7E7"/>
          </a:solidFill>
        </a:fill>
      </a:tcStyle>
    </a:wholeTbl>
    <a:band1H>
      <a:tcTxStyle/>
      <a:tcStyle>
        <a:tcBdr/>
      </a:tcStyle>
    </a:band1H>
    <a:band2H>
      <a:tcTxStyle b="off" i="off"/>
      <a:tcStyle>
        <a:tcBdr/>
        <a:fill>
          <a:solidFill>
            <a:srgbClr val="E8ECF4"/>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759" autoAdjust="0"/>
  </p:normalViewPr>
  <p:slideViewPr>
    <p:cSldViewPr snapToGrid="0">
      <p:cViewPr varScale="1">
        <p:scale>
          <a:sx n="45" d="100"/>
          <a:sy n="45" d="100"/>
        </p:scale>
        <p:origin x="7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3711293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73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02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96EC8384-0CC7-854C-A848-E02FE68E746A}" type="slidenum">
              <a:rPr lang="x-none" smtClean="0"/>
              <a:t>11</a:t>
            </a:fld>
            <a:endParaRPr lang="x-none"/>
          </a:p>
        </p:txBody>
      </p:sp>
    </p:spTree>
    <p:extLst>
      <p:ext uri="{BB962C8B-B14F-4D97-AF65-F5344CB8AC3E}">
        <p14:creationId xmlns:p14="http://schemas.microsoft.com/office/powerpoint/2010/main" val="110656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84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22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5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dirty="0">
                <a:latin typeface="Calibri"/>
                <a:ea typeface="Calibri"/>
                <a:cs typeface="Calibri"/>
                <a:sym typeface="Calibri"/>
              </a:rPr>
              <a:t>L'usine de traitement est équipée de systèmes de contrôle de pointe afin de minimiser la consommation d'énergie nécessaire à la qualité du processus. La majeure partie de l'énergie utilisée dans l'usine sert à chauffer le processus. Une chaudière électrique à eau chaude a été installée pour fournir un chauffage écologique et des échangeurs de chaleur modernes et efficaces sont utilisés tout au long du processus. Seule l'énergie renouvelable est utilisée.</a:t>
            </a:r>
            <a:endParaRPr dirty="0"/>
          </a:p>
        </p:txBody>
      </p:sp>
    </p:spTree>
    <p:extLst>
      <p:ext uri="{BB962C8B-B14F-4D97-AF65-F5344CB8AC3E}">
        <p14:creationId xmlns:p14="http://schemas.microsoft.com/office/powerpoint/2010/main" val="368100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23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99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892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41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61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41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2" name="Google Shape;3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108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36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79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fr-FR" sz="1200" b="0" i="0" u="none" strike="noStrike" cap="none" dirty="0">
                <a:solidFill>
                  <a:srgbClr val="000000"/>
                </a:solidFill>
                <a:effectLst/>
                <a:latin typeface="Calibri"/>
                <a:ea typeface="Calibri"/>
                <a:cs typeface="Calibri"/>
                <a:sym typeface="Calibri"/>
              </a:rPr>
              <a:t>Le terme "syndrome métabolique" a été introduit relativement récemment, dans les années 80 du XXe siècle. Il s'agit de l'un des principaux problèmes de santé dans de nombreux pays du monde. Le nombre d'adultes souffrant du syndrome métabolique atteint 25 à 30 % dans certains pays. C'est dans les pays d'Asie de l'Est, d'Amérique latine, aux États-Unis et dans certains pays d'Europe qu'il est le plus répandu. Alors que le syndrome métabolique était auparavant considéré comme une maladie des personnes âgées, le pourcentage de jeunes qui en souffrent a augmenté. Le syndrome métabolique est aussi fréquent chez les hommes que chez les femmes, mais son incidence a récemment augmenté chez les femmes en âge de procréer. Outre les maladies cardiovasculaires et le diabète sucré, le syndrome métabolique entraîne une stéatohépatite non alcoolique et un certain nombre de cancers, dont le cancer du sein, du côlon et de la prostate. Le syndrome métabolique a également été associé à l'apparition du psoriasis et de certains troubles neuropsychiatriques. Le mécanisme de développement du syndrome métabolique n'est pas entièrement compris. Dans certains cas, un mode de vie sain - alimentation correcte, activité physique - réduit le risque de développement de maladies graves.</a:t>
            </a:r>
            <a:endParaRPr lang="ru-RU" sz="1200" b="0" i="0" u="none" strike="noStrike" cap="none" dirty="0">
              <a:solidFill>
                <a:srgbClr val="000000"/>
              </a:solidFill>
              <a:effectLst/>
              <a:latin typeface="Calibri"/>
              <a:ea typeface="Calibri"/>
              <a:cs typeface="Calibri"/>
              <a:sym typeface="Calibri"/>
            </a:endParaRPr>
          </a:p>
          <a:p>
            <a:r>
              <a:rPr lang="fr-FR" sz="1200" b="0" i="0" u="none" strike="noStrike" cap="none" dirty="0">
                <a:solidFill>
                  <a:srgbClr val="000000"/>
                </a:solidFill>
                <a:effectLst/>
                <a:latin typeface="Calibri"/>
                <a:ea typeface="Calibri"/>
                <a:cs typeface="Calibri"/>
                <a:sym typeface="Calibri"/>
              </a:rPr>
              <a:t> </a:t>
            </a:r>
            <a:endParaRPr lang="ru-RU" sz="1200" b="0" i="0" u="none" strike="noStrike" cap="none" dirty="0">
              <a:solidFill>
                <a:srgbClr val="000000"/>
              </a:solidFill>
              <a:effectLst/>
              <a:latin typeface="Calibri"/>
              <a:ea typeface="Calibri"/>
              <a:cs typeface="Calibri"/>
              <a:sym typeface="Calibri"/>
            </a:endParaRPr>
          </a:p>
          <a:p>
            <a:r>
              <a:rPr lang="fr-FR" sz="1200" b="0" i="0" u="none" strike="noStrike" cap="none" dirty="0">
                <a:solidFill>
                  <a:srgbClr val="000000"/>
                </a:solidFill>
                <a:effectLst/>
                <a:latin typeface="Calibri"/>
                <a:ea typeface="Calibri"/>
                <a:cs typeface="Calibri"/>
                <a:sym typeface="Calibri"/>
              </a:rPr>
              <a:t>En fait, le syndrome métabolique n'est pas une maladie en soi, mais un groupe de facteurs de risque qui se conjuguent souvent, augmentant la probabilité d'une maladie grave. Le syndrome métabolique augmente à son tour le risque de diabète et de maladies cardiovasculaires (MCV) telles que l'hypertension, l'athérosclérose et les maladies coronariennes. Selon l'OMS, les maladies cardiovasculaires sont la principale cause de décès dans le monde, faisant environ 17,9 millions de victimes chaque année. 4 décès sur 5 sont dus aux MCV, et un tiers d'entre eux sont des décès prématurés chez les personnes âgées de moins de 70 ans.</a:t>
            </a:r>
            <a:endParaRPr lang="ru-RU" sz="1200" b="0" i="0" u="none" strike="noStrike" cap="none" dirty="0">
              <a:solidFill>
                <a:srgbClr val="000000"/>
              </a:solidFill>
              <a:effectLst/>
              <a:latin typeface="Calibri"/>
              <a:ea typeface="Calibri"/>
              <a:cs typeface="Calibri"/>
              <a:sym typeface="Calibri"/>
            </a:endParaRPr>
          </a:p>
        </p:txBody>
      </p:sp>
    </p:spTree>
    <p:extLst>
      <p:ext uri="{BB962C8B-B14F-4D97-AF65-F5344CB8AC3E}">
        <p14:creationId xmlns:p14="http://schemas.microsoft.com/office/powerpoint/2010/main" val="30307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latin typeface="Arial"/>
              <a:ea typeface="Arial"/>
              <a:cs typeface="Arial"/>
              <a:sym typeface="Arial"/>
            </a:endParaRPr>
          </a:p>
        </p:txBody>
      </p:sp>
    </p:spTree>
    <p:extLst>
      <p:ext uri="{BB962C8B-B14F-4D97-AF65-F5344CB8AC3E}">
        <p14:creationId xmlns:p14="http://schemas.microsoft.com/office/powerpoint/2010/main" val="262368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78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2400" b="0" i="0" u="none" strike="noStrike" cap="none" dirty="0">
                <a:latin typeface="Arial"/>
                <a:ea typeface="Arial"/>
                <a:cs typeface="Arial"/>
                <a:sym typeface="Arial"/>
              </a:rPr>
              <a:t>Le zooplancton est la partie du plancton représentée par les animaux qui ne résistent pas aux courants et sont entraînés par les masses d'eau. Le nom "zooplancton" vient de deux mots grecs : "zoon", qui signifie "animal", et "planktos", qui signifie " errant ". Ce nom caractérise l'incapacité de ces minuscules animaux à nager par leurs propres moyens. Le zooplancton se nourrit d'algues, de bactéries (phytoplancton) et de petits animaux. Le zooplancton est une source de nourriture importante pour les poissons, les salamandres, les insectes aquatiques et les grands animaux marins tels que les baleines.</a:t>
            </a:r>
            <a:endParaRPr dirty="0"/>
          </a:p>
        </p:txBody>
      </p:sp>
    </p:spTree>
    <p:extLst>
      <p:ext uri="{BB962C8B-B14F-4D97-AF65-F5344CB8AC3E}">
        <p14:creationId xmlns:p14="http://schemas.microsoft.com/office/powerpoint/2010/main" val="37613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dirty="0">
                <a:latin typeface="Calibri"/>
                <a:ea typeface="Calibri"/>
                <a:cs typeface="Calibri"/>
                <a:sym typeface="Calibri"/>
              </a:rPr>
              <a:t>Les calanus ont la capacité de stocker des lipides dans leur corps sous forme d'esters de cire. Cette capacité est importante pour la survie des calanus : les graisses, y compris les esters de cire, servent de réserve d'énergie qui est utilisée pendant les périodes où ils ne peuvent pas se nourrir normalement, comme pendant les mois d'hiver dans les régions où les conditions naturelles changent de façon saisonnière. En outre, les esters de cire ont une densité inférieure à celle de l'huile, ce qui les rend plus aptes à nager dans les eaux froides. Ce mécanisme d'adaptation physique permet d'éviter que l'organisme calanus ne gèle dans les eaux marines froides. L'accumulation de lipides cireux dans le calanus est logique pour l'énergie, la survie dans des conditions froides et un rôle écologique important dans la chaîne alimentaire marine.</a:t>
            </a:r>
            <a:endParaRPr dirty="0"/>
          </a:p>
        </p:txBody>
      </p:sp>
    </p:spTree>
    <p:extLst>
      <p:ext uri="{BB962C8B-B14F-4D97-AF65-F5344CB8AC3E}">
        <p14:creationId xmlns:p14="http://schemas.microsoft.com/office/powerpoint/2010/main" val="314072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2 Content over Content">
  <p:cSld name="Title, 2 Content over Conten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41" name="Google Shape;41;p11"/>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42" name="Google Shape;42;p11"/>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ontent over Content">
  <p:cSld name="Title, Content over Conten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45" name="Google Shape;45;p12"/>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46" name="Google Shape;46;p12"/>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4 Content">
  <p:cSld name="Title, 4 Content">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49" name="Google Shape;49;p13"/>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50" name="Google Shape;50;p13"/>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3" name="Google Shape;53;p14"/>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54" name="Google Shape;54;p14"/>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2">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7" name="Google Shape;57;p15"/>
          <p:cNvSpPr txBox="1">
            <a:spLocks noGrp="1"/>
          </p:cNvSpPr>
          <p:nvPr>
            <p:ph type="body" idx="1"/>
          </p:nvPr>
        </p:nvSpPr>
        <p:spPr>
          <a:xfrm>
            <a:off x="504000" y="1326600"/>
            <a:ext cx="9072000" cy="3288601"/>
          </a:xfrm>
          <a:prstGeom prst="rect">
            <a:avLst/>
          </a:prstGeom>
          <a:noFill/>
          <a:ln>
            <a:noFill/>
          </a:ln>
        </p:spPr>
        <p:txBody>
          <a:bodyPr spcFirstLastPara="1" wrap="square" lIns="0" tIns="0" rIns="0" bIns="0" anchor="ctr"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58" name="Google Shape;58;p15"/>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p:cSld name="Title, Content 2">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1" name="Google Shape;61;p16"/>
          <p:cNvSpPr txBox="1">
            <a:spLocks noGrp="1"/>
          </p:cNvSpPr>
          <p:nvPr>
            <p:ph type="body" idx="1"/>
          </p:nvPr>
        </p:nvSpPr>
        <p:spPr>
          <a:xfrm>
            <a:off x="504000" y="1326600"/>
            <a:ext cx="9072000" cy="3288601"/>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62" name="Google Shape;62;p16"/>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p:cSld name="Title, 2 Content 2">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5" name="Google Shape;65;p17"/>
          <p:cNvSpPr txBox="1">
            <a:spLocks noGrp="1"/>
          </p:cNvSpPr>
          <p:nvPr>
            <p:ph type="body" idx="1"/>
          </p:nvPr>
        </p:nvSpPr>
        <p:spPr>
          <a:xfrm>
            <a:off x="504000" y="1326600"/>
            <a:ext cx="4426921" cy="3288601"/>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66" name="Google Shape;66;p17"/>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9" name="Google Shape;69;p18"/>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p:cSld name="Centered Text 2">
    <p:spTree>
      <p:nvGrpSpPr>
        <p:cNvPr id="1" name="Shape 70"/>
        <p:cNvGrpSpPr/>
        <p:nvPr/>
      </p:nvGrpSpPr>
      <p:grpSpPr>
        <a:xfrm>
          <a:off x="0" y="0"/>
          <a:ext cx="0" cy="0"/>
          <a:chOff x="0" y="0"/>
          <a:chExt cx="0" cy="0"/>
        </a:xfrm>
      </p:grpSpPr>
      <p:sp>
        <p:nvSpPr>
          <p:cNvPr id="71" name="Google Shape;71;p19"/>
          <p:cNvSpPr txBox="1">
            <a:spLocks noGrp="1"/>
          </p:cNvSpPr>
          <p:nvPr>
            <p:ph type="body" idx="1"/>
          </p:nvPr>
        </p:nvSpPr>
        <p:spPr>
          <a:xfrm>
            <a:off x="504000" y="226079"/>
            <a:ext cx="9072000" cy="4388401"/>
          </a:xfrm>
          <a:prstGeom prst="rect">
            <a:avLst/>
          </a:prstGeom>
          <a:noFill/>
          <a:ln>
            <a:noFill/>
          </a:ln>
        </p:spPr>
        <p:txBody>
          <a:bodyPr spcFirstLastPara="1" wrap="square" lIns="0" tIns="0" rIns="0" bIns="0" anchor="ctr"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72" name="Google Shape;72;p19"/>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p:cSld name="Title, 2 Content and Content 2">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5" name="Google Shape;75;p20"/>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76" name="Google Shape;76;p20"/>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p:cSld name="Title Content and 2 Content 2">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1"/>
          <p:cNvSpPr txBox="1">
            <a:spLocks noGrp="1"/>
          </p:cNvSpPr>
          <p:nvPr>
            <p:ph type="body" idx="1"/>
          </p:nvPr>
        </p:nvSpPr>
        <p:spPr>
          <a:xfrm>
            <a:off x="504000" y="1326600"/>
            <a:ext cx="4426921" cy="3288601"/>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80" name="Google Shape;80;p21"/>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p:cSld name="Title, 2 Content over Content 2">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3" name="Google Shape;83;p22"/>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84" name="Google Shape;84;p22"/>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p:cSld name="Title, Content over Content 2">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7" name="Google Shape;87;p23"/>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88" name="Google Shape;88;p23"/>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p:cSld name="Title, 4 Content 2">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92" name="Google Shape;92;p24"/>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2">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000000"/>
              </a:buClr>
              <a:buSzPts val="4400"/>
              <a:buFont typeface="Arial"/>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5" name="Google Shape;95;p25"/>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lvl1pPr>
            <a:lvl2pPr marL="914400" lvl="1" indent="-406400" algn="l">
              <a:lnSpc>
                <a:spcPct val="90000"/>
              </a:lnSpc>
              <a:spcBef>
                <a:spcPts val="1000"/>
              </a:spcBef>
              <a:spcAft>
                <a:spcPts val="0"/>
              </a:spcAft>
              <a:buClr>
                <a:srgbClr val="000000"/>
              </a:buClr>
              <a:buSzPts val="2800"/>
              <a:buFont typeface="Arial"/>
              <a:buChar char="•"/>
              <a:defRPr sz="2800"/>
            </a:lvl2pPr>
            <a:lvl3pPr marL="1371600" lvl="2" indent="-406400" algn="l">
              <a:lnSpc>
                <a:spcPct val="90000"/>
              </a:lnSpc>
              <a:spcBef>
                <a:spcPts val="1000"/>
              </a:spcBef>
              <a:spcAft>
                <a:spcPts val="0"/>
              </a:spcAft>
              <a:buClr>
                <a:srgbClr val="000000"/>
              </a:buClr>
              <a:buSzPts val="2800"/>
              <a:buFont typeface="Arial"/>
              <a:buChar char="•"/>
              <a:defRPr sz="2800"/>
            </a:lvl3pPr>
            <a:lvl4pPr marL="1828800" lvl="3" indent="-406400" algn="l">
              <a:lnSpc>
                <a:spcPct val="90000"/>
              </a:lnSpc>
              <a:spcBef>
                <a:spcPts val="1000"/>
              </a:spcBef>
              <a:spcAft>
                <a:spcPts val="0"/>
              </a:spcAft>
              <a:buClr>
                <a:srgbClr val="000000"/>
              </a:buClr>
              <a:buSzPts val="2800"/>
              <a:buFont typeface="Arial"/>
              <a:buChar char="•"/>
              <a:defRPr sz="2800"/>
            </a:lvl4pPr>
            <a:lvl5pPr marL="2286000" lvl="4" indent="-406400" algn="l">
              <a:lnSpc>
                <a:spcPct val="90000"/>
              </a:lnSpc>
              <a:spcBef>
                <a:spcPts val="1000"/>
              </a:spcBef>
              <a:spcAft>
                <a:spcPts val="0"/>
              </a:spcAft>
              <a:buClr>
                <a:srgbClr val="000000"/>
              </a:buClr>
              <a:buSzPts val="2800"/>
              <a:buFont typeface="Arial"/>
              <a:buChar char="•"/>
              <a:defRPr sz="2800"/>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96" name="Google Shape;96;p25"/>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5" name="Google Shape;15;p4"/>
          <p:cNvSpPr txBox="1">
            <a:spLocks noGrp="1"/>
          </p:cNvSpPr>
          <p:nvPr>
            <p:ph type="body" idx="1"/>
          </p:nvPr>
        </p:nvSpPr>
        <p:spPr>
          <a:xfrm>
            <a:off x="504000" y="1326600"/>
            <a:ext cx="9072000" cy="3288601"/>
          </a:xfrm>
          <a:prstGeom prst="rect">
            <a:avLst/>
          </a:prstGeom>
          <a:noFill/>
          <a:ln>
            <a:noFill/>
          </a:ln>
        </p:spPr>
        <p:txBody>
          <a:bodyPr spcFirstLastPara="1" wrap="square" lIns="0" tIns="0" rIns="0" bIns="0" anchor="ctr"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16" name="Google Shape;16;p4"/>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9" name="Google Shape;19;p5"/>
          <p:cNvSpPr txBox="1">
            <a:spLocks noGrp="1"/>
          </p:cNvSpPr>
          <p:nvPr>
            <p:ph type="body" idx="1"/>
          </p:nvPr>
        </p:nvSpPr>
        <p:spPr>
          <a:xfrm>
            <a:off x="504000" y="1326600"/>
            <a:ext cx="9072000" cy="3288601"/>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20" name="Google Shape;20;p5"/>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p:cSld name="Title, 2 Conten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3" name="Google Shape;23;p6"/>
          <p:cNvSpPr txBox="1">
            <a:spLocks noGrp="1"/>
          </p:cNvSpPr>
          <p:nvPr>
            <p:ph type="body" idx="1"/>
          </p:nvPr>
        </p:nvSpPr>
        <p:spPr>
          <a:xfrm>
            <a:off x="504000" y="1326600"/>
            <a:ext cx="4426921" cy="3288601"/>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24" name="Google Shape;24;p6"/>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7" name="Google Shape;27;p7"/>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entered Text">
  <p:cSld name="Centered Text">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504000" y="226079"/>
            <a:ext cx="9072000" cy="4388401"/>
          </a:xfrm>
          <a:prstGeom prst="rect">
            <a:avLst/>
          </a:prstGeom>
          <a:noFill/>
          <a:ln>
            <a:noFill/>
          </a:ln>
        </p:spPr>
        <p:txBody>
          <a:bodyPr spcFirstLastPara="1" wrap="square" lIns="0" tIns="0" rIns="0" bIns="0" anchor="ctr"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30" name="Google Shape;30;p8"/>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and Content">
  <p:cSld name="Title, 2 Content and Conten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9"/>
          <p:cNvSpPr txBox="1">
            <a:spLocks noGrp="1"/>
          </p:cNvSpPr>
          <p:nvPr>
            <p:ph type="body" idx="1"/>
          </p:nvPr>
        </p:nvSpPr>
        <p:spPr>
          <a:xfrm>
            <a:off x="504000" y="1326600"/>
            <a:ext cx="4426921" cy="1568520"/>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34" name="Google Shape;34;p9"/>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and 2 Content">
  <p:cSld name="Title Content and 2 Conten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504000" y="74160"/>
            <a:ext cx="9072000" cy="1250280"/>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7" name="Google Shape;37;p10"/>
          <p:cNvSpPr txBox="1">
            <a:spLocks noGrp="1"/>
          </p:cNvSpPr>
          <p:nvPr>
            <p:ph type="body" idx="1"/>
          </p:nvPr>
        </p:nvSpPr>
        <p:spPr>
          <a:xfrm>
            <a:off x="504000" y="1326600"/>
            <a:ext cx="4426921" cy="3288601"/>
          </a:xfrm>
          <a:prstGeom prst="rect">
            <a:avLst/>
          </a:prstGeom>
          <a:noFill/>
          <a:ln>
            <a:noFill/>
          </a:ln>
        </p:spPr>
        <p:txBody>
          <a:bodyPr spcFirstLastPara="1" wrap="square" lIns="0" tIns="0" rIns="0" bIns="0" anchor="t" anchorCtr="0">
            <a:normAutofit/>
          </a:bodyPr>
          <a:lstStyle>
            <a:lvl1pPr marL="457200" lvl="0" indent="-280035" algn="l">
              <a:lnSpc>
                <a:spcPct val="90000"/>
              </a:lnSpc>
              <a:spcBef>
                <a:spcPts val="1400"/>
              </a:spcBef>
              <a:spcAft>
                <a:spcPts val="0"/>
              </a:spcAft>
              <a:buSzPts val="810"/>
              <a:buChar char="●"/>
              <a:defRPr/>
            </a:lvl1pPr>
            <a:lvl2pPr marL="914400" lvl="1" indent="-314325" algn="l">
              <a:lnSpc>
                <a:spcPct val="90000"/>
              </a:lnSpc>
              <a:spcBef>
                <a:spcPts val="1400"/>
              </a:spcBef>
              <a:spcAft>
                <a:spcPts val="0"/>
              </a:spcAft>
              <a:buSzPts val="1350"/>
              <a:buChar char="−"/>
              <a:defRPr/>
            </a:lvl2pPr>
            <a:lvl3pPr marL="1371600" lvl="2" indent="-280035" algn="l">
              <a:lnSpc>
                <a:spcPct val="90000"/>
              </a:lnSpc>
              <a:spcBef>
                <a:spcPts val="1400"/>
              </a:spcBef>
              <a:spcAft>
                <a:spcPts val="0"/>
              </a:spcAft>
              <a:buSzPts val="810"/>
              <a:buChar char="●"/>
              <a:defRPr/>
            </a:lvl3pPr>
            <a:lvl4pPr marL="1828800" lvl="3" indent="-314325" algn="l">
              <a:lnSpc>
                <a:spcPct val="90000"/>
              </a:lnSpc>
              <a:spcBef>
                <a:spcPts val="1400"/>
              </a:spcBef>
              <a:spcAft>
                <a:spcPts val="0"/>
              </a:spcAft>
              <a:buSzPts val="1350"/>
              <a:buChar char="−"/>
              <a:defRPr/>
            </a:lvl4pPr>
            <a:lvl5pPr marL="2286000" lvl="4" indent="-280035" algn="l">
              <a:lnSpc>
                <a:spcPct val="90000"/>
              </a:lnSpc>
              <a:spcBef>
                <a:spcPts val="1400"/>
              </a:spcBef>
              <a:spcAft>
                <a:spcPts val="0"/>
              </a:spcAft>
              <a:buSzPts val="810"/>
              <a:buChar char="●"/>
              <a:defRPr/>
            </a:lvl5pPr>
            <a:lvl6pPr marL="2743200" lvl="5" indent="-280035" algn="l">
              <a:lnSpc>
                <a:spcPct val="90000"/>
              </a:lnSpc>
              <a:spcBef>
                <a:spcPts val="1400"/>
              </a:spcBef>
              <a:spcAft>
                <a:spcPts val="0"/>
              </a:spcAft>
              <a:buSzPts val="810"/>
              <a:buChar char="●"/>
              <a:defRPr/>
            </a:lvl6pPr>
            <a:lvl7pPr marL="3200400" lvl="6" indent="-280035" algn="l">
              <a:lnSpc>
                <a:spcPct val="90000"/>
              </a:lnSpc>
              <a:spcBef>
                <a:spcPts val="1400"/>
              </a:spcBef>
              <a:spcAft>
                <a:spcPts val="0"/>
              </a:spcAft>
              <a:buSzPts val="810"/>
              <a:buChar char="●"/>
              <a:defRPr/>
            </a:lvl7pPr>
            <a:lvl8pPr marL="3657600" lvl="7" indent="-342900" algn="l">
              <a:lnSpc>
                <a:spcPct val="90000"/>
              </a:lnSpc>
              <a:spcBef>
                <a:spcPts val="1400"/>
              </a:spcBef>
              <a:spcAft>
                <a:spcPts val="0"/>
              </a:spcAft>
              <a:buSzPts val="1800"/>
              <a:buChar char="•"/>
              <a:defRPr/>
            </a:lvl8pPr>
            <a:lvl9pPr marL="4114800" lvl="8" indent="-342900" algn="l">
              <a:lnSpc>
                <a:spcPct val="90000"/>
              </a:lnSpc>
              <a:spcBef>
                <a:spcPts val="1400"/>
              </a:spcBef>
              <a:spcAft>
                <a:spcPts val="0"/>
              </a:spcAft>
              <a:buSzPts val="1800"/>
              <a:buChar char="•"/>
              <a:defRPr/>
            </a:lvl9pPr>
          </a:lstStyle>
          <a:p>
            <a:endParaRPr/>
          </a:p>
        </p:txBody>
      </p:sp>
      <p:sp>
        <p:nvSpPr>
          <p:cNvPr id="38" name="Google Shape;38;p10"/>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1pPr>
            <a:lvl2pPr marL="0" lvl="1"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2pPr>
            <a:lvl3pPr marL="0" lvl="2"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3pPr>
            <a:lvl4pPr marL="0" lvl="3"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4pPr>
            <a:lvl5pPr marL="0" lvl="4"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5pPr>
            <a:lvl6pPr marL="0" lvl="5"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6pPr>
            <a:lvl7pPr marL="0" lvl="6"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7pPr>
            <a:lvl8pPr marL="0" lvl="7"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8pPr>
            <a:lvl9pPr marL="0" lvl="8" indent="0" algn="r">
              <a:lnSpc>
                <a:spcPct val="100000"/>
              </a:lnSpc>
              <a:spcBef>
                <a:spcPts val="0"/>
              </a:spcBef>
              <a:spcAft>
                <a:spcPts val="0"/>
              </a:spcAft>
              <a:buClr>
                <a:srgbClr val="000000"/>
              </a:buClr>
              <a:buSzPts val="1400"/>
              <a:buFont typeface="Times New Roman"/>
              <a:buNone/>
              <a:defRPr sz="14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3555" y="76047"/>
            <a:ext cx="9063991" cy="12456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400"/>
              <a:buFont typeface="Arial"/>
              <a:buNone/>
              <a:defRPr sz="4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03555" y="1321646"/>
            <a:ext cx="9063991" cy="4342555"/>
          </a:xfrm>
          <a:prstGeom prst="rect">
            <a:avLst/>
          </a:prstGeom>
          <a:noFill/>
          <a:ln>
            <a:noFill/>
          </a:ln>
        </p:spPr>
        <p:txBody>
          <a:bodyPr spcFirstLastPara="1" wrap="square" lIns="0" tIns="0" rIns="0" bIns="0" anchor="t" anchorCtr="0">
            <a:normAutofit/>
          </a:bodyPr>
          <a:lstStyle>
            <a:lvl1pPr marL="457200" marR="0" lvl="0" indent="-320040" algn="l" rtl="0">
              <a:lnSpc>
                <a:spcPct val="90000"/>
              </a:lnSpc>
              <a:spcBef>
                <a:spcPts val="1400"/>
              </a:spcBef>
              <a:spcAft>
                <a:spcPts val="0"/>
              </a:spcAft>
              <a:buClr>
                <a:srgbClr val="000000"/>
              </a:buClr>
              <a:buSzPts val="1440"/>
              <a:buFont typeface="Arial"/>
              <a:buChar char="●"/>
              <a:defRPr sz="3200" b="0" i="0" u="none" strike="noStrike" cap="none">
                <a:solidFill>
                  <a:srgbClr val="000000"/>
                </a:solidFill>
                <a:latin typeface="Arial"/>
                <a:ea typeface="Arial"/>
                <a:cs typeface="Arial"/>
                <a:sym typeface="Arial"/>
              </a:defRPr>
            </a:lvl1pPr>
            <a:lvl2pPr marL="914400" marR="0" lvl="1" indent="-381000" algn="l" rtl="0">
              <a:lnSpc>
                <a:spcPct val="90000"/>
              </a:lnSpc>
              <a:spcBef>
                <a:spcPts val="140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2pPr>
            <a:lvl3pPr marL="1371600" marR="0" lvl="2" indent="-320039" algn="l" rtl="0">
              <a:lnSpc>
                <a:spcPct val="90000"/>
              </a:lnSpc>
              <a:spcBef>
                <a:spcPts val="1400"/>
              </a:spcBef>
              <a:spcAft>
                <a:spcPts val="0"/>
              </a:spcAft>
              <a:buClr>
                <a:srgbClr val="000000"/>
              </a:buClr>
              <a:buSzPts val="1440"/>
              <a:buFont typeface="Arial"/>
              <a:buChar char="●"/>
              <a:defRPr sz="3200" b="0" i="0" u="none" strike="noStrike" cap="none">
                <a:solidFill>
                  <a:srgbClr val="000000"/>
                </a:solidFill>
                <a:latin typeface="Arial"/>
                <a:ea typeface="Arial"/>
                <a:cs typeface="Arial"/>
                <a:sym typeface="Arial"/>
              </a:defRPr>
            </a:lvl3pPr>
            <a:lvl4pPr marL="1828800" marR="0" lvl="3" indent="-381000" algn="l" rtl="0">
              <a:lnSpc>
                <a:spcPct val="90000"/>
              </a:lnSpc>
              <a:spcBef>
                <a:spcPts val="1400"/>
              </a:spcBef>
              <a:spcAft>
                <a:spcPts val="0"/>
              </a:spcAft>
              <a:buClr>
                <a:srgbClr val="000000"/>
              </a:buClr>
              <a:buSzPts val="2400"/>
              <a:buFont typeface="Arial"/>
              <a:buChar char="−"/>
              <a:defRPr sz="3200" b="0" i="0" u="none" strike="noStrike" cap="none">
                <a:solidFill>
                  <a:srgbClr val="000000"/>
                </a:solidFill>
                <a:latin typeface="Arial"/>
                <a:ea typeface="Arial"/>
                <a:cs typeface="Arial"/>
                <a:sym typeface="Arial"/>
              </a:defRPr>
            </a:lvl4pPr>
            <a:lvl5pPr marL="2286000" marR="0" lvl="4" indent="-320039" algn="l" rtl="0">
              <a:lnSpc>
                <a:spcPct val="90000"/>
              </a:lnSpc>
              <a:spcBef>
                <a:spcPts val="1400"/>
              </a:spcBef>
              <a:spcAft>
                <a:spcPts val="0"/>
              </a:spcAft>
              <a:buClr>
                <a:srgbClr val="000000"/>
              </a:buClr>
              <a:buSzPts val="1440"/>
              <a:buFont typeface="Arial"/>
              <a:buChar char="●"/>
              <a:defRPr sz="3200" b="0" i="0" u="none" strike="noStrike" cap="none">
                <a:solidFill>
                  <a:srgbClr val="000000"/>
                </a:solidFill>
                <a:latin typeface="Arial"/>
                <a:ea typeface="Arial"/>
                <a:cs typeface="Arial"/>
                <a:sym typeface="Arial"/>
              </a:defRPr>
            </a:lvl5pPr>
            <a:lvl6pPr marL="2743200" marR="0" lvl="5" indent="-320039" algn="l" rtl="0">
              <a:lnSpc>
                <a:spcPct val="90000"/>
              </a:lnSpc>
              <a:spcBef>
                <a:spcPts val="1400"/>
              </a:spcBef>
              <a:spcAft>
                <a:spcPts val="0"/>
              </a:spcAft>
              <a:buClr>
                <a:srgbClr val="000000"/>
              </a:buClr>
              <a:buSzPts val="1440"/>
              <a:buFont typeface="Arial"/>
              <a:buChar char="●"/>
              <a:defRPr sz="3200" b="0" i="0" u="none" strike="noStrike" cap="none">
                <a:solidFill>
                  <a:srgbClr val="000000"/>
                </a:solidFill>
                <a:latin typeface="Arial"/>
                <a:ea typeface="Arial"/>
                <a:cs typeface="Arial"/>
                <a:sym typeface="Arial"/>
              </a:defRPr>
            </a:lvl6pPr>
            <a:lvl7pPr marL="3200400" marR="0" lvl="6" indent="-320039" algn="l" rtl="0">
              <a:lnSpc>
                <a:spcPct val="90000"/>
              </a:lnSpc>
              <a:spcBef>
                <a:spcPts val="1400"/>
              </a:spcBef>
              <a:spcAft>
                <a:spcPts val="0"/>
              </a:spcAft>
              <a:buClr>
                <a:srgbClr val="000000"/>
              </a:buClr>
              <a:buSzPts val="1440"/>
              <a:buFont typeface="Arial"/>
              <a:buChar char="●"/>
              <a:defRPr sz="3200" b="0" i="0" u="none" strike="noStrike" cap="none">
                <a:solidFill>
                  <a:srgbClr val="000000"/>
                </a:solidFill>
                <a:latin typeface="Arial"/>
                <a:ea typeface="Arial"/>
                <a:cs typeface="Arial"/>
                <a:sym typeface="Arial"/>
              </a:defRPr>
            </a:lvl7pPr>
            <a:lvl8pPr marL="3657600" marR="0" lvl="7" indent="-431800" algn="l" rtl="0">
              <a:lnSpc>
                <a:spcPct val="90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8pPr>
            <a:lvl9pPr marL="4114800" marR="0" lvl="8" indent="-431800" algn="l" rtl="0">
              <a:lnSpc>
                <a:spcPct val="90000"/>
              </a:lnSpc>
              <a:spcBef>
                <a:spcPts val="140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9382873" y="5165280"/>
            <a:ext cx="190247" cy="195648"/>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openxmlformats.org/officeDocument/2006/relationships/hyperlink" Target="https://www.forskningsradet.no/" TargetMode="External"/><Relationship Id="rId3" Type="http://schemas.openxmlformats.org/officeDocument/2006/relationships/hyperlink" Target="https://www.lw.uni-hannover.de/" TargetMode="External"/><Relationship Id="rId7" Type="http://schemas.openxmlformats.org/officeDocument/2006/relationships/hyperlink" Target="https://unn.no/om-oss/university-hospital-of-north-norwa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en.uit.no/startsida" TargetMode="External"/><Relationship Id="rId5" Type="http://schemas.openxmlformats.org/officeDocument/2006/relationships/hyperlink" Target="https://www.czechuniversities.com/" TargetMode="External"/><Relationship Id="rId4" Type="http://schemas.openxmlformats.org/officeDocument/2006/relationships/hyperlink" Target="https://www.uni-giessen.d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2" name="Рисунок 2" descr="Рисунок 2">
            <a:extLst>
              <a:ext uri="{FF2B5EF4-FFF2-40B4-BE49-F238E27FC236}">
                <a16:creationId xmlns="" xmlns:a16="http://schemas.microsoft.com/office/drawing/2014/main" id="{04127C43-6250-384D-79AA-62345F29AE86}"/>
              </a:ext>
            </a:extLst>
          </p:cNvPr>
          <p:cNvPicPr>
            <a:picLocks noChangeAspect="1"/>
          </p:cNvPicPr>
          <p:nvPr/>
        </p:nvPicPr>
        <p:blipFill>
          <a:blip r:embed="rId3"/>
          <a:srcRect t="91" b="91"/>
          <a:stretch>
            <a:fillRect/>
          </a:stretch>
        </p:blipFill>
        <p:spPr>
          <a:xfrm>
            <a:off x="0" y="-2921"/>
            <a:ext cx="10093322" cy="5667121"/>
          </a:xfrm>
          <a:prstGeom prst="rect">
            <a:avLst/>
          </a:prstGeom>
          <a:ln w="12700">
            <a:miter lim="400000"/>
          </a:ln>
        </p:spPr>
      </p:pic>
      <p:sp>
        <p:nvSpPr>
          <p:cNvPr id="6" name="Google Shape;102;p26">
            <a:extLst>
              <a:ext uri="{FF2B5EF4-FFF2-40B4-BE49-F238E27FC236}">
                <a16:creationId xmlns="" xmlns:a16="http://schemas.microsoft.com/office/drawing/2014/main" id="{329B5740-7E5C-357C-7060-F611CF4B24A6}"/>
              </a:ext>
            </a:extLst>
          </p:cNvPr>
          <p:cNvSpPr txBox="1"/>
          <p:nvPr/>
        </p:nvSpPr>
        <p:spPr>
          <a:xfrm>
            <a:off x="609303" y="3269703"/>
            <a:ext cx="5333401" cy="276999"/>
          </a:xfrm>
          <a:prstGeom prst="rect">
            <a:avLst/>
          </a:prstGeom>
          <a:noFill/>
          <a:ln>
            <a:noFill/>
          </a:ln>
        </p:spPr>
        <p:txBody>
          <a:bodyPr spcFirstLastPara="1" wrap="square" lIns="0" tIns="0" rIns="0" bIns="0" anchor="t" anchorCtr="0">
            <a:spAutoFit/>
          </a:bodyPr>
          <a:lstStyle/>
          <a:p>
            <a:pPr lvl="0">
              <a:buClr>
                <a:srgbClr val="FFFFFF"/>
              </a:buClr>
              <a:buSzPts val="1400"/>
            </a:pPr>
            <a:r>
              <a:rPr lang="fr-FR" sz="1800" dirty="0">
                <a:solidFill>
                  <a:srgbClr val="FFFFFF"/>
                </a:solidFill>
                <a:latin typeface="Gilroy" panose="00000500000000000000" pitchFamily="50" charset="-52"/>
              </a:rPr>
              <a:t>Un concentré unique d’acides gras saines</a:t>
            </a:r>
            <a:endParaRPr lang="fr-FR" sz="1800" dirty="0">
              <a:latin typeface="Gilroy" panose="00000500000000000000" pitchFamily="50" charset="-52"/>
            </a:endParaRPr>
          </a:p>
        </p:txBody>
      </p:sp>
      <p:sp>
        <p:nvSpPr>
          <p:cNvPr id="7" name="Google Shape;103;p26">
            <a:extLst>
              <a:ext uri="{FF2B5EF4-FFF2-40B4-BE49-F238E27FC236}">
                <a16:creationId xmlns="" xmlns:a16="http://schemas.microsoft.com/office/drawing/2014/main" id="{1039AF92-9309-3082-D21C-8B2AA4DADFE6}"/>
              </a:ext>
            </a:extLst>
          </p:cNvPr>
          <p:cNvSpPr txBox="1"/>
          <p:nvPr/>
        </p:nvSpPr>
        <p:spPr>
          <a:xfrm>
            <a:off x="608583" y="1864900"/>
            <a:ext cx="2936876" cy="1163395"/>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FFFFFF"/>
              </a:buClr>
              <a:buSzPts val="4200"/>
              <a:buFont typeface="Arial"/>
              <a:buNone/>
            </a:pPr>
            <a:r>
              <a:rPr lang="en-US" sz="4200" b="0" i="0" u="none" strike="noStrike" cap="none" dirty="0">
                <a:solidFill>
                  <a:srgbClr val="FFFFFF"/>
                </a:solidFill>
                <a:latin typeface="Gilroy" panose="00000500000000000000" pitchFamily="50" charset="-52"/>
                <a:sym typeface="Arial"/>
              </a:rPr>
              <a:t>Premium </a:t>
            </a:r>
            <a:endParaRPr dirty="0">
              <a:latin typeface="Gilroy" panose="00000500000000000000" pitchFamily="50" charset="-52"/>
            </a:endParaRPr>
          </a:p>
          <a:p>
            <a:pPr marL="0" marR="0" lvl="0" indent="0" algn="l" rtl="0">
              <a:lnSpc>
                <a:spcPct val="90000"/>
              </a:lnSpc>
              <a:spcBef>
                <a:spcPts val="0"/>
              </a:spcBef>
              <a:spcAft>
                <a:spcPts val="0"/>
              </a:spcAft>
              <a:buClr>
                <a:srgbClr val="FFFFFF"/>
              </a:buClr>
              <a:buSzPts val="4200"/>
              <a:buFont typeface="Arial"/>
              <a:buNone/>
            </a:pPr>
            <a:r>
              <a:rPr lang="en-US" sz="4200" b="0" i="0" u="none" strike="noStrike" cap="none" dirty="0">
                <a:solidFill>
                  <a:srgbClr val="FFFFFF"/>
                </a:solidFill>
                <a:latin typeface="Gilroy" panose="00000500000000000000" pitchFamily="50" charset="-52"/>
                <a:sym typeface="Arial"/>
              </a:rPr>
              <a:t>Plankton Oil</a:t>
            </a:r>
            <a:endParaRPr dirty="0">
              <a:latin typeface="Gilroy" panose="00000500000000000000" pitchFamily="50" charset="-52"/>
            </a:endParaRPr>
          </a:p>
        </p:txBody>
      </p:sp>
      <p:pic>
        <p:nvPicPr>
          <p:cNvPr id="8" name="Google Shape;104;p26" descr="Рисунок 1">
            <a:extLst>
              <a:ext uri="{FF2B5EF4-FFF2-40B4-BE49-F238E27FC236}">
                <a16:creationId xmlns="" xmlns:a16="http://schemas.microsoft.com/office/drawing/2014/main" id="{53F77566-4707-E248-6FA8-094A77601580}"/>
              </a:ext>
            </a:extLst>
          </p:cNvPr>
          <p:cNvPicPr preferRelativeResize="0"/>
          <p:nvPr/>
        </p:nvPicPr>
        <p:blipFill rotWithShape="1">
          <a:blip r:embed="rId4"/>
          <a:srcRect/>
          <a:stretch/>
        </p:blipFill>
        <p:spPr>
          <a:xfrm>
            <a:off x="611187" y="516478"/>
            <a:ext cx="691562" cy="1195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222"/>
        <p:cNvGrpSpPr/>
        <p:nvPr/>
      </p:nvGrpSpPr>
      <p:grpSpPr>
        <a:xfrm>
          <a:off x="0" y="0"/>
          <a:ext cx="0" cy="0"/>
          <a:chOff x="0" y="0"/>
          <a:chExt cx="0" cy="0"/>
        </a:xfrm>
      </p:grpSpPr>
      <p:pic>
        <p:nvPicPr>
          <p:cNvPr id="2" name="Picture 1">
            <a:extLst>
              <a:ext uri="{FF2B5EF4-FFF2-40B4-BE49-F238E27FC236}">
                <a16:creationId xmlns="" xmlns:a16="http://schemas.microsoft.com/office/drawing/2014/main" id="{8CCEBD2C-8693-9F43-A521-F20986460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23813"/>
            <a:ext cx="10166350" cy="571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 name="Google Shape;224;p35"/>
          <p:cNvSpPr txBox="1"/>
          <p:nvPr/>
        </p:nvSpPr>
        <p:spPr>
          <a:xfrm>
            <a:off x="615789" y="1344512"/>
            <a:ext cx="3956211" cy="1121846"/>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fr-FR" sz="2700" dirty="0">
                <a:solidFill>
                  <a:srgbClr val="FFFFFF"/>
                </a:solidFill>
                <a:latin typeface="Gilroy" panose="00000500000000000000" pitchFamily="50" charset="-52"/>
              </a:rPr>
              <a:t>Le caractère unique </a:t>
            </a:r>
            <a:r>
              <a:rPr lang="fr-FR" sz="1800" dirty="0">
                <a:solidFill>
                  <a:srgbClr val="FFFFFF"/>
                </a:solidFill>
                <a:latin typeface="Gilroy" panose="00000500000000000000" pitchFamily="50" charset="-52"/>
              </a:rPr>
              <a:t>de la composition contribue à réduire le risque de développement du syndrome métabolique.</a:t>
            </a:r>
            <a:endParaRPr sz="1800" dirty="0">
              <a:latin typeface="Gilroy" panose="00000500000000000000" pitchFamily="50" charset="-52"/>
            </a:endParaRPr>
          </a:p>
        </p:txBody>
      </p:sp>
      <p:sp>
        <p:nvSpPr>
          <p:cNvPr id="225" name="Google Shape;225;p35"/>
          <p:cNvSpPr txBox="1"/>
          <p:nvPr/>
        </p:nvSpPr>
        <p:spPr>
          <a:xfrm>
            <a:off x="615789" y="2749115"/>
            <a:ext cx="4016571" cy="1723549"/>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Les lipides peuvent exister sous différentes formes : phospholipides, triglycérides, esters éthyliques, mais seuls les esters de cire, en raison d'une digestion lente, sont capables d'atteindre l'intestin inférieur[8]. C'est dans l'intestin inférieur que se trouvent des récepteurs spécifiques GPR120 (FFAR4) dont l'activation peut </a:t>
            </a:r>
            <a:r>
              <a:rPr lang="fr-FR" b="1" dirty="0">
                <a:solidFill>
                  <a:srgbClr val="FFFFFF"/>
                </a:solidFill>
                <a:latin typeface="Gilroy" panose="00000500000000000000" pitchFamily="50" charset="-52"/>
              </a:rPr>
              <a:t>réduire les risques de syndrome métabolique</a:t>
            </a:r>
            <a:r>
              <a:rPr lang="fr-FR" dirty="0">
                <a:solidFill>
                  <a:srgbClr val="FFFFFF"/>
                </a:solidFill>
                <a:latin typeface="Gilroy" panose="00000500000000000000" pitchFamily="50" charset="-52"/>
              </a:rPr>
              <a:t>[9].</a:t>
            </a:r>
            <a:endParaRPr sz="1800" b="0" i="0" u="none" strike="noStrike" cap="none" dirty="0">
              <a:solidFill>
                <a:srgbClr val="000000"/>
              </a:solidFill>
              <a:latin typeface="Gilroy" panose="00000500000000000000" pitchFamily="50" charset="-52"/>
              <a:sym typeface="Arial"/>
            </a:endParaRPr>
          </a:p>
        </p:txBody>
      </p:sp>
      <p:pic>
        <p:nvPicPr>
          <p:cNvPr id="226" name="Google Shape;226;p35" descr="Рисунок 11"/>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9B5E77D9-10C2-0CC2-5BA3-2AED61E962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9"/>
            <a:ext cx="10069512" cy="5664101"/>
          </a:xfrm>
          <a:prstGeom prst="rect">
            <a:avLst/>
          </a:prstGeom>
        </p:spPr>
      </p:pic>
      <p:sp>
        <p:nvSpPr>
          <p:cNvPr id="3" name="Google Shape;233;p36">
            <a:extLst>
              <a:ext uri="{FF2B5EF4-FFF2-40B4-BE49-F238E27FC236}">
                <a16:creationId xmlns="" xmlns:a16="http://schemas.microsoft.com/office/drawing/2014/main" id="{8646CDE1-6401-5C95-7FDC-65ABC2DE1F1A}"/>
              </a:ext>
            </a:extLst>
          </p:cNvPr>
          <p:cNvSpPr txBox="1"/>
          <p:nvPr/>
        </p:nvSpPr>
        <p:spPr>
          <a:xfrm>
            <a:off x="3056650" y="627872"/>
            <a:ext cx="3956211" cy="1246495"/>
          </a:xfrm>
          <a:prstGeom prst="rect">
            <a:avLst/>
          </a:prstGeom>
          <a:noFill/>
          <a:ln>
            <a:noFill/>
          </a:ln>
        </p:spPr>
        <p:txBody>
          <a:bodyPr spcFirstLastPara="1" wrap="square" lIns="0" tIns="0" rIns="0" bIns="0" anchor="t" anchorCtr="0">
            <a:spAutoFit/>
          </a:bodyPr>
          <a:lstStyle/>
          <a:p>
            <a:pPr lvl="0" algn="ctr">
              <a:lnSpc>
                <a:spcPct val="90000"/>
              </a:lnSpc>
              <a:buClr>
                <a:srgbClr val="FFFFFF"/>
              </a:buClr>
              <a:buSzPts val="2700"/>
            </a:pPr>
            <a:r>
              <a:rPr lang="fr-FR" sz="2700" dirty="0">
                <a:solidFill>
                  <a:schemeClr val="tx1"/>
                </a:solidFill>
                <a:latin typeface="Gilroy" panose="00000500000000000000" pitchFamily="50" charset="-52"/>
              </a:rPr>
              <a:t>Caractère unique de la composition : </a:t>
            </a:r>
          </a:p>
          <a:p>
            <a:pPr lvl="0" algn="ctr">
              <a:lnSpc>
                <a:spcPct val="90000"/>
              </a:lnSpc>
              <a:buClr>
                <a:srgbClr val="FFFFFF"/>
              </a:buClr>
              <a:buSzPts val="2700"/>
            </a:pPr>
            <a:r>
              <a:rPr lang="fr-FR" sz="1800" dirty="0">
                <a:solidFill>
                  <a:schemeClr val="tx1"/>
                </a:solidFill>
                <a:latin typeface="Gilroy" panose="00000500000000000000" pitchFamily="50" charset="-52"/>
              </a:rPr>
              <a:t>action antioxydante</a:t>
            </a:r>
            <a:r>
              <a:rPr lang="en-US" sz="2700" b="0" i="0" u="none" strike="noStrike" cap="none" dirty="0">
                <a:solidFill>
                  <a:schemeClr val="tx1"/>
                </a:solidFill>
                <a:latin typeface="Gilroy" panose="00000500000000000000" pitchFamily="50" charset="-52"/>
                <a:sym typeface="Arial"/>
              </a:rPr>
              <a:t/>
            </a:r>
            <a:br>
              <a:rPr lang="en-US" sz="2700" b="0" i="0" u="none" strike="noStrike" cap="none" dirty="0">
                <a:solidFill>
                  <a:schemeClr val="tx1"/>
                </a:solidFill>
                <a:latin typeface="Gilroy" panose="00000500000000000000" pitchFamily="50" charset="-52"/>
                <a:sym typeface="Arial"/>
              </a:rPr>
            </a:br>
            <a:endParaRPr sz="1800" b="0" i="0" u="none" strike="noStrike" cap="none" dirty="0">
              <a:solidFill>
                <a:schemeClr val="tx1"/>
              </a:solidFill>
              <a:latin typeface="Gilroy" panose="00000500000000000000" pitchFamily="50" charset="-52"/>
              <a:sym typeface="Arial"/>
            </a:endParaRPr>
          </a:p>
        </p:txBody>
      </p:sp>
      <p:sp>
        <p:nvSpPr>
          <p:cNvPr id="4" name="Google Shape;234;p36">
            <a:extLst>
              <a:ext uri="{FF2B5EF4-FFF2-40B4-BE49-F238E27FC236}">
                <a16:creationId xmlns="" xmlns:a16="http://schemas.microsoft.com/office/drawing/2014/main" id="{9203F283-F22F-0BEE-0315-DE8DA1841C33}"/>
              </a:ext>
            </a:extLst>
          </p:cNvPr>
          <p:cNvSpPr txBox="1"/>
          <p:nvPr/>
        </p:nvSpPr>
        <p:spPr>
          <a:xfrm>
            <a:off x="1273734" y="4682385"/>
            <a:ext cx="7522041" cy="707886"/>
          </a:xfrm>
          <a:prstGeom prst="rect">
            <a:avLst/>
          </a:prstGeom>
          <a:noFill/>
          <a:ln>
            <a:noFill/>
          </a:ln>
        </p:spPr>
        <p:txBody>
          <a:bodyPr spcFirstLastPara="1" wrap="square" lIns="0" tIns="0" rIns="0" bIns="0" anchor="t" anchorCtr="0">
            <a:spAutoFit/>
          </a:bodyPr>
          <a:lstStyle/>
          <a:p>
            <a:pPr lvl="0" algn="ctr">
              <a:buClr>
                <a:srgbClr val="FFFFFF"/>
              </a:buClr>
              <a:buSzPts val="1400"/>
            </a:pPr>
            <a:r>
              <a:rPr lang="fr-FR" dirty="0">
                <a:solidFill>
                  <a:schemeClr val="tx1"/>
                </a:solidFill>
                <a:latin typeface="Gilroy" panose="00000500000000000000" pitchFamily="50" charset="-52"/>
              </a:rPr>
              <a:t>L'astaxanthine, un caroténoïde, est une substance qui a un fort effet antioxydant[10]. C'est d'ailleurs grâce à l'astaxanthine que l'huile a une couleur rouge foncé.</a:t>
            </a:r>
            <a:r>
              <a:rPr lang="en-US" sz="1400" b="0" i="0" u="none" strike="noStrike" cap="none" dirty="0">
                <a:solidFill>
                  <a:schemeClr val="tx1"/>
                </a:solidFill>
                <a:latin typeface="Gilroy" panose="00000500000000000000" pitchFamily="50" charset="-52"/>
                <a:sym typeface="Arial"/>
              </a:rPr>
              <a:t/>
            </a:r>
            <a:br>
              <a:rPr lang="en-US" sz="1400" b="0" i="0" u="none" strike="noStrike" cap="none" dirty="0">
                <a:solidFill>
                  <a:schemeClr val="tx1"/>
                </a:solidFill>
                <a:latin typeface="Gilroy" panose="00000500000000000000" pitchFamily="50" charset="-52"/>
                <a:sym typeface="Arial"/>
              </a:rPr>
            </a:br>
            <a:endParaRPr sz="1800" b="0" i="0" u="none" strike="noStrike" cap="none" dirty="0">
              <a:solidFill>
                <a:schemeClr val="tx1"/>
              </a:solidFill>
              <a:latin typeface="Gilroy" panose="00000500000000000000" pitchFamily="50" charset="-52"/>
              <a:sym typeface="Arial"/>
            </a:endParaRPr>
          </a:p>
        </p:txBody>
      </p:sp>
    </p:spTree>
    <p:extLst>
      <p:ext uri="{BB962C8B-B14F-4D97-AF65-F5344CB8AC3E}">
        <p14:creationId xmlns:p14="http://schemas.microsoft.com/office/powerpoint/2010/main" val="9443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Shape 238"/>
        <p:cNvGrpSpPr/>
        <p:nvPr/>
      </p:nvGrpSpPr>
      <p:grpSpPr>
        <a:xfrm>
          <a:off x="0" y="0"/>
          <a:ext cx="0" cy="0"/>
          <a:chOff x="0" y="0"/>
          <a:chExt cx="0" cy="0"/>
        </a:xfrm>
      </p:grpSpPr>
      <p:pic>
        <p:nvPicPr>
          <p:cNvPr id="239" name="Google Shape;239;p37" descr="Рисунок 2"/>
          <p:cNvPicPr preferRelativeResize="0"/>
          <p:nvPr/>
        </p:nvPicPr>
        <p:blipFill rotWithShape="1">
          <a:blip r:embed="rId3">
            <a:alphaModFix/>
          </a:blip>
          <a:srcRect/>
          <a:stretch/>
        </p:blipFill>
        <p:spPr>
          <a:xfrm>
            <a:off x="2116641" y="847085"/>
            <a:ext cx="5847343" cy="3898229"/>
          </a:xfrm>
          <a:prstGeom prst="rect">
            <a:avLst/>
          </a:prstGeom>
          <a:noFill/>
          <a:ln>
            <a:noFill/>
          </a:ln>
        </p:spPr>
      </p:pic>
      <p:sp>
        <p:nvSpPr>
          <p:cNvPr id="240" name="Google Shape;240;p37"/>
          <p:cNvSpPr txBox="1"/>
          <p:nvPr/>
        </p:nvSpPr>
        <p:spPr>
          <a:xfrm>
            <a:off x="3062205" y="4792471"/>
            <a:ext cx="3956211" cy="373949"/>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262626"/>
              </a:buClr>
              <a:buSzPts val="2700"/>
              <a:buFont typeface="Arial"/>
              <a:buNone/>
            </a:pPr>
            <a:r>
              <a:rPr lang="en-US" sz="2700" b="0" i="0" u="none" strike="noStrike" cap="none" dirty="0">
                <a:solidFill>
                  <a:srgbClr val="262626"/>
                </a:solidFill>
                <a:latin typeface="Gilroy" panose="00000500000000000000" pitchFamily="50" charset="-52"/>
                <a:sym typeface="Arial"/>
              </a:rPr>
              <a:t>Premium Plankton Oil</a:t>
            </a:r>
            <a:endParaRPr dirty="0">
              <a:latin typeface="Gilroy" panose="00000500000000000000" pitchFamily="50" charset="-52"/>
            </a:endParaRPr>
          </a:p>
        </p:txBody>
      </p:sp>
      <p:sp>
        <p:nvSpPr>
          <p:cNvPr id="241" name="Google Shape;241;p37"/>
          <p:cNvSpPr txBox="1"/>
          <p:nvPr/>
        </p:nvSpPr>
        <p:spPr>
          <a:xfrm>
            <a:off x="1029430" y="553602"/>
            <a:ext cx="8021764" cy="646331"/>
          </a:xfrm>
          <a:prstGeom prst="rect">
            <a:avLst/>
          </a:prstGeom>
          <a:noFill/>
          <a:ln>
            <a:noFill/>
          </a:ln>
        </p:spPr>
        <p:txBody>
          <a:bodyPr spcFirstLastPara="1" wrap="square" lIns="0" tIns="0" rIns="0" bIns="0" anchor="t" anchorCtr="0">
            <a:spAutoFit/>
          </a:bodyPr>
          <a:lstStyle/>
          <a:p>
            <a:pPr lvl="0" algn="ctr">
              <a:buClr>
                <a:srgbClr val="262626"/>
              </a:buClr>
              <a:buSzPts val="1400"/>
            </a:pPr>
            <a:r>
              <a:rPr lang="fr-FR" dirty="0">
                <a:solidFill>
                  <a:srgbClr val="262626"/>
                </a:solidFill>
                <a:latin typeface="Gilroy" panose="00000500000000000000" pitchFamily="50" charset="-52"/>
              </a:rPr>
              <a:t>Compte tenu de la prédisposition de l'homme moderne au développement du syndrome métabolique et de l'importance de la protection contre le risque de développement de ce syndrome, nous avons créé un nouveau produit.</a:t>
            </a:r>
            <a:endParaRPr sz="1800" b="0" i="0" u="none" strike="noStrike" cap="none" dirty="0">
              <a:solidFill>
                <a:srgbClr val="000000"/>
              </a:solidFill>
              <a:latin typeface="Gilroy" panose="00000500000000000000" pitchFamily="50" charset="-52"/>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0A32"/>
        </a:solidFill>
        <a:effectLst/>
      </p:bgPr>
    </p:bg>
    <p:spTree>
      <p:nvGrpSpPr>
        <p:cNvPr id="1" name="Shape 245"/>
        <p:cNvGrpSpPr/>
        <p:nvPr/>
      </p:nvGrpSpPr>
      <p:grpSpPr>
        <a:xfrm>
          <a:off x="0" y="0"/>
          <a:ext cx="0" cy="0"/>
          <a:chOff x="0" y="0"/>
          <a:chExt cx="0" cy="0"/>
        </a:xfrm>
      </p:grpSpPr>
      <p:pic>
        <p:nvPicPr>
          <p:cNvPr id="246" name="Google Shape;246;p38" descr="Рисунок 8"/>
          <p:cNvPicPr preferRelativeResize="0"/>
          <p:nvPr/>
        </p:nvPicPr>
        <p:blipFill rotWithShape="1">
          <a:blip r:embed="rId3">
            <a:alphaModFix/>
          </a:blip>
          <a:srcRect/>
          <a:stretch/>
        </p:blipFill>
        <p:spPr>
          <a:xfrm>
            <a:off x="0" y="0"/>
            <a:ext cx="10080978" cy="5670550"/>
          </a:xfrm>
          <a:prstGeom prst="rect">
            <a:avLst/>
          </a:prstGeom>
          <a:noFill/>
          <a:ln>
            <a:noFill/>
          </a:ln>
        </p:spPr>
      </p:pic>
      <p:sp>
        <p:nvSpPr>
          <p:cNvPr id="247" name="Google Shape;247;p38"/>
          <p:cNvSpPr txBox="1"/>
          <p:nvPr/>
        </p:nvSpPr>
        <p:spPr>
          <a:xfrm>
            <a:off x="615789" y="2463287"/>
            <a:ext cx="3956211" cy="3739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FFFFFF"/>
              </a:buClr>
              <a:buSzPts val="2700"/>
              <a:buFont typeface="Arial"/>
              <a:buNone/>
            </a:pPr>
            <a:r>
              <a:rPr lang="en-US" sz="2700" b="0" i="0" u="none" strike="noStrike" cap="none" dirty="0">
                <a:solidFill>
                  <a:srgbClr val="FFFFFF"/>
                </a:solidFill>
                <a:latin typeface="Gilroy" panose="00000500000000000000" pitchFamily="50" charset="-52"/>
                <a:sym typeface="Arial"/>
              </a:rPr>
              <a:t>Premium Plankton Oil</a:t>
            </a:r>
            <a:endParaRPr dirty="0">
              <a:latin typeface="Gilroy" panose="00000500000000000000" pitchFamily="50" charset="-52"/>
            </a:endParaRPr>
          </a:p>
        </p:txBody>
      </p:sp>
      <p:sp>
        <p:nvSpPr>
          <p:cNvPr id="248" name="Google Shape;248;p38"/>
          <p:cNvSpPr txBox="1"/>
          <p:nvPr/>
        </p:nvSpPr>
        <p:spPr>
          <a:xfrm>
            <a:off x="617575" y="3065272"/>
            <a:ext cx="3799567" cy="215444"/>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Un concentré unique </a:t>
            </a:r>
            <a:r>
              <a:rPr lang="fr-FR" dirty="0" smtClean="0">
                <a:solidFill>
                  <a:srgbClr val="FFFFFF"/>
                </a:solidFill>
                <a:latin typeface="Gilroy" panose="00000500000000000000" pitchFamily="50" charset="-52"/>
              </a:rPr>
              <a:t>d’acides gras saines</a:t>
            </a:r>
            <a:endParaRPr dirty="0">
              <a:latin typeface="Gilroy" panose="00000500000000000000" pitchFamily="50" charset="-52"/>
            </a:endParaRPr>
          </a:p>
        </p:txBody>
      </p:sp>
      <p:pic>
        <p:nvPicPr>
          <p:cNvPr id="249" name="Google Shape;249;p38" descr="Рисунок 12"/>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253"/>
        <p:cNvGrpSpPr/>
        <p:nvPr/>
      </p:nvGrpSpPr>
      <p:grpSpPr>
        <a:xfrm>
          <a:off x="0" y="0"/>
          <a:ext cx="0" cy="0"/>
          <a:chOff x="0" y="0"/>
          <a:chExt cx="0" cy="0"/>
        </a:xfrm>
      </p:grpSpPr>
      <p:pic>
        <p:nvPicPr>
          <p:cNvPr id="254" name="Google Shape;254;p39" descr="Рисунок 4"/>
          <p:cNvPicPr preferRelativeResize="0"/>
          <p:nvPr/>
        </p:nvPicPr>
        <p:blipFill rotWithShape="1">
          <a:blip r:embed="rId3">
            <a:alphaModFix/>
          </a:blip>
          <a:srcRect/>
          <a:stretch/>
        </p:blipFill>
        <p:spPr>
          <a:xfrm>
            <a:off x="0" y="99"/>
            <a:ext cx="10080801" cy="5670452"/>
          </a:xfrm>
          <a:prstGeom prst="rect">
            <a:avLst/>
          </a:prstGeom>
          <a:noFill/>
          <a:ln>
            <a:noFill/>
          </a:ln>
        </p:spPr>
      </p:pic>
      <p:sp>
        <p:nvSpPr>
          <p:cNvPr id="255" name="Google Shape;255;p39"/>
          <p:cNvSpPr txBox="1"/>
          <p:nvPr/>
        </p:nvSpPr>
        <p:spPr>
          <a:xfrm>
            <a:off x="615789" y="990016"/>
            <a:ext cx="3956211" cy="373949"/>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en-US" sz="2700" dirty="0">
                <a:solidFill>
                  <a:srgbClr val="262626"/>
                </a:solidFill>
                <a:latin typeface="Gilroy" panose="00000500000000000000" pitchFamily="50" charset="-52"/>
              </a:rPr>
              <a:t>Technologies</a:t>
            </a:r>
            <a:r>
              <a:rPr lang="en-US" sz="1800" b="0" i="0" u="none" strike="noStrike" cap="none" baseline="30000" dirty="0">
                <a:solidFill>
                  <a:srgbClr val="262626"/>
                </a:solidFill>
                <a:latin typeface="Gilroy" panose="00000500000000000000" pitchFamily="50" charset="-52"/>
                <a:sym typeface="Arial"/>
              </a:rPr>
              <a:t>[11]</a:t>
            </a:r>
            <a:endParaRPr dirty="0">
              <a:latin typeface="Gilroy" panose="00000500000000000000" pitchFamily="50" charset="-52"/>
            </a:endParaRPr>
          </a:p>
        </p:txBody>
      </p:sp>
      <p:sp>
        <p:nvSpPr>
          <p:cNvPr id="256" name="Google Shape;256;p39"/>
          <p:cNvSpPr txBox="1"/>
          <p:nvPr/>
        </p:nvSpPr>
        <p:spPr>
          <a:xfrm>
            <a:off x="617573" y="1622824"/>
            <a:ext cx="4540353" cy="2862322"/>
          </a:xfrm>
          <a:prstGeom prst="rect">
            <a:avLst/>
          </a:prstGeom>
          <a:noFill/>
          <a:ln>
            <a:noFill/>
          </a:ln>
        </p:spPr>
        <p:txBody>
          <a:bodyPr spcFirstLastPara="1" wrap="square" lIns="0" tIns="0" rIns="0" bIns="0" anchor="t" anchorCtr="0">
            <a:spAutoFit/>
          </a:bodyPr>
          <a:lstStyle/>
          <a:p>
            <a:pPr lvl="0">
              <a:buClr>
                <a:srgbClr val="262626"/>
              </a:buClr>
              <a:buSzPts val="1400"/>
            </a:pPr>
            <a:r>
              <a:rPr lang="fr-FR" dirty="0">
                <a:solidFill>
                  <a:srgbClr val="262626"/>
                </a:solidFill>
                <a:latin typeface="Gilroy" panose="00000500000000000000" pitchFamily="50" charset="-52"/>
              </a:rPr>
              <a:t>L'huile de calanus est produite de manière douce, </a:t>
            </a:r>
            <a:r>
              <a:rPr lang="fr-FR" sz="1600" b="1" dirty="0">
                <a:solidFill>
                  <a:srgbClr val="262626"/>
                </a:solidFill>
                <a:latin typeface="Gilroy" panose="00000500000000000000" pitchFamily="50" charset="-52"/>
              </a:rPr>
              <a:t>sans solvants chimiques ni processus intermédiaires</a:t>
            </a:r>
            <a:r>
              <a:rPr lang="fr-FR" dirty="0">
                <a:solidFill>
                  <a:srgbClr val="262626"/>
                </a:solidFill>
                <a:latin typeface="Gilroy" panose="00000500000000000000" pitchFamily="50" charset="-52"/>
              </a:rPr>
              <a:t>. Le résultat est un produit naturel dont rien d'utile n'a été retiré et rien de nocif n'a été ajouté de l'extérieur. </a:t>
            </a:r>
          </a:p>
          <a:p>
            <a:pPr lvl="0">
              <a:buClr>
                <a:srgbClr val="262626"/>
              </a:buClr>
              <a:buSzPts val="1400"/>
            </a:pPr>
            <a:endParaRPr lang="fr-FR" dirty="0">
              <a:solidFill>
                <a:srgbClr val="262626"/>
              </a:solidFill>
              <a:latin typeface="Gilroy" panose="00000500000000000000" pitchFamily="50" charset="-52"/>
            </a:endParaRPr>
          </a:p>
          <a:p>
            <a:pPr lvl="0">
              <a:buClr>
                <a:srgbClr val="262626"/>
              </a:buClr>
              <a:buSzPts val="1400"/>
            </a:pPr>
            <a:r>
              <a:rPr lang="fr-FR" dirty="0">
                <a:solidFill>
                  <a:srgbClr val="262626"/>
                </a:solidFill>
                <a:latin typeface="Gilroy" panose="00000500000000000000" pitchFamily="50" charset="-52"/>
              </a:rPr>
              <a:t>En outre, Calanus finmarchicus est une </a:t>
            </a:r>
            <a:r>
              <a:rPr lang="fr-FR" b="1" dirty="0">
                <a:solidFill>
                  <a:srgbClr val="262626"/>
                </a:solidFill>
                <a:latin typeface="Gilroy" panose="00000500000000000000" pitchFamily="50" charset="-52"/>
              </a:rPr>
              <a:t>ressource naturelle renouvelable.</a:t>
            </a:r>
            <a:r>
              <a:rPr lang="fr-FR" dirty="0">
                <a:solidFill>
                  <a:srgbClr val="262626"/>
                </a:solidFill>
                <a:latin typeface="Gilroy" panose="00000500000000000000" pitchFamily="50" charset="-52"/>
              </a:rPr>
              <a:t> Il s'agit d'une espèce abondante dont la biomasse annuelle reproduite dans la mer de Norvège s'élève à environ 290 millions de tonnes métriques, soit plusieurs fois la biomasse totale de la mer de Norvège. Cela représente plusieurs fois la biomasse totale de toutes les espèces de poissons dans la même zone.</a:t>
            </a:r>
            <a:endParaRPr sz="1800" b="0" i="0" u="none" strike="noStrike" cap="none" dirty="0">
              <a:solidFill>
                <a:srgbClr val="000000"/>
              </a:solidFill>
              <a:latin typeface="Gilroy" panose="00000500000000000000" pitchFamily="50" charset="-52"/>
              <a:sym typeface="Arial"/>
            </a:endParaRPr>
          </a:p>
        </p:txBody>
      </p:sp>
      <p:pic>
        <p:nvPicPr>
          <p:cNvPr id="257" name="Google Shape;257;p39" descr="Рисунок 5"/>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0" descr="Рисунок 2"/>
          <p:cNvPicPr preferRelativeResize="0"/>
          <p:nvPr/>
        </p:nvPicPr>
        <p:blipFill rotWithShape="1">
          <a:blip r:embed="rId3">
            <a:alphaModFix/>
          </a:blip>
          <a:srcRect/>
          <a:stretch/>
        </p:blipFill>
        <p:spPr>
          <a:xfrm>
            <a:off x="0" y="99"/>
            <a:ext cx="10080801" cy="5670452"/>
          </a:xfrm>
          <a:prstGeom prst="rect">
            <a:avLst/>
          </a:prstGeom>
          <a:noFill/>
          <a:ln>
            <a:noFill/>
          </a:ln>
        </p:spPr>
      </p:pic>
      <p:sp>
        <p:nvSpPr>
          <p:cNvPr id="263" name="Google Shape;263;p40"/>
          <p:cNvSpPr txBox="1"/>
          <p:nvPr/>
        </p:nvSpPr>
        <p:spPr>
          <a:xfrm>
            <a:off x="617574" y="2569558"/>
            <a:ext cx="8295607" cy="646331"/>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L'huile de </a:t>
            </a:r>
            <a:r>
              <a:rPr lang="fr-FR" i="1" dirty="0">
                <a:solidFill>
                  <a:srgbClr val="FFFFFF"/>
                </a:solidFill>
                <a:latin typeface="Gilroy-RegularItalic" panose="00000500000000000000" pitchFamily="50" charset="-52"/>
              </a:rPr>
              <a:t>Calanus finmarchicus </a:t>
            </a:r>
            <a:r>
              <a:rPr lang="fr-FR" dirty="0">
                <a:solidFill>
                  <a:srgbClr val="FFFFFF"/>
                </a:solidFill>
                <a:latin typeface="Gilroy" panose="00000500000000000000" pitchFamily="50" charset="-52"/>
              </a:rPr>
              <a:t>est produite par la société norvégienne ZOOCA ®. L'entreprise dispose de certificats internationaux qui garantissent la sécurité de la production et la qualité du produit final.</a:t>
            </a:r>
            <a:endParaRPr dirty="0">
              <a:latin typeface="Gilroy" panose="00000500000000000000" pitchFamily="50" charset="-52"/>
            </a:endParaRPr>
          </a:p>
        </p:txBody>
      </p:sp>
      <p:pic>
        <p:nvPicPr>
          <p:cNvPr id="264" name="Google Shape;264;p40" descr="Рисунок 5"/>
          <p:cNvPicPr preferRelativeResize="0"/>
          <p:nvPr/>
        </p:nvPicPr>
        <p:blipFill rotWithShape="1">
          <a:blip r:embed="rId4">
            <a:alphaModFix/>
          </a:blip>
          <a:srcRect/>
          <a:stretch/>
        </p:blipFill>
        <p:spPr>
          <a:xfrm>
            <a:off x="611187" y="1355310"/>
            <a:ext cx="2205425" cy="789053"/>
          </a:xfrm>
          <a:prstGeom prst="rect">
            <a:avLst/>
          </a:prstGeom>
          <a:noFill/>
          <a:ln>
            <a:noFill/>
          </a:ln>
        </p:spPr>
      </p:pic>
      <p:pic>
        <p:nvPicPr>
          <p:cNvPr id="265" name="Google Shape;265;p40" descr="Рисунок 6"/>
          <p:cNvPicPr preferRelativeResize="0"/>
          <p:nvPr/>
        </p:nvPicPr>
        <p:blipFill rotWithShape="1">
          <a:blip r:embed="rId5">
            <a:alphaModFix/>
          </a:blip>
          <a:srcRect/>
          <a:stretch/>
        </p:blipFill>
        <p:spPr>
          <a:xfrm>
            <a:off x="8818892" y="421228"/>
            <a:ext cx="691561" cy="119521"/>
          </a:xfrm>
          <a:prstGeom prst="rect">
            <a:avLst/>
          </a:prstGeom>
          <a:noFill/>
          <a:ln>
            <a:noFill/>
          </a:ln>
        </p:spPr>
      </p:pic>
      <p:pic>
        <p:nvPicPr>
          <p:cNvPr id="267" name="Google Shape;267;p40" descr="Picture 2"/>
          <p:cNvPicPr preferRelativeResize="0"/>
          <p:nvPr/>
        </p:nvPicPr>
        <p:blipFill rotWithShape="1">
          <a:blip r:embed="rId6">
            <a:alphaModFix/>
          </a:blip>
          <a:srcRect/>
          <a:stretch/>
        </p:blipFill>
        <p:spPr>
          <a:xfrm>
            <a:off x="608974" y="3625817"/>
            <a:ext cx="860728" cy="814819"/>
          </a:xfrm>
          <a:prstGeom prst="rect">
            <a:avLst/>
          </a:prstGeom>
          <a:noFill/>
          <a:ln>
            <a:noFill/>
          </a:ln>
        </p:spPr>
      </p:pic>
      <p:pic>
        <p:nvPicPr>
          <p:cNvPr id="268" name="Google Shape;268;p40" descr="Picture 4"/>
          <p:cNvPicPr preferRelativeResize="0"/>
          <p:nvPr/>
        </p:nvPicPr>
        <p:blipFill rotWithShape="1">
          <a:blip r:embed="rId7">
            <a:alphaModFix/>
          </a:blip>
          <a:srcRect/>
          <a:stretch/>
        </p:blipFill>
        <p:spPr>
          <a:xfrm>
            <a:off x="1669195" y="3448949"/>
            <a:ext cx="1172926" cy="1168551"/>
          </a:xfrm>
          <a:prstGeom prst="rect">
            <a:avLst/>
          </a:prstGeom>
          <a:noFill/>
          <a:ln>
            <a:noFill/>
          </a:ln>
        </p:spPr>
      </p:pic>
      <p:pic>
        <p:nvPicPr>
          <p:cNvPr id="269" name="Google Shape;269;p40" descr="Рисунок 7"/>
          <p:cNvPicPr preferRelativeResize="0"/>
          <p:nvPr/>
        </p:nvPicPr>
        <p:blipFill rotWithShape="1">
          <a:blip r:embed="rId8">
            <a:alphaModFix/>
          </a:blip>
          <a:srcRect/>
          <a:stretch/>
        </p:blipFill>
        <p:spPr>
          <a:xfrm>
            <a:off x="3045013" y="3553033"/>
            <a:ext cx="901312" cy="901312"/>
          </a:xfrm>
          <a:prstGeom prst="rect">
            <a:avLst/>
          </a:prstGeom>
          <a:noFill/>
          <a:ln>
            <a:noFill/>
          </a:ln>
        </p:spPr>
      </p:pic>
      <p:pic>
        <p:nvPicPr>
          <p:cNvPr id="270" name="Google Shape;270;p40" descr="Рисунок 8"/>
          <p:cNvPicPr preferRelativeResize="0"/>
          <p:nvPr/>
        </p:nvPicPr>
        <p:blipFill rotWithShape="1">
          <a:blip r:embed="rId9">
            <a:alphaModFix/>
          </a:blip>
          <a:srcRect/>
          <a:stretch/>
        </p:blipFill>
        <p:spPr>
          <a:xfrm>
            <a:off x="4360092" y="3706098"/>
            <a:ext cx="1843590" cy="6657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Рисунок 12">
            <a:extLst>
              <a:ext uri="{FF2B5EF4-FFF2-40B4-BE49-F238E27FC236}">
                <a16:creationId xmlns="" xmlns:a16="http://schemas.microsoft.com/office/drawing/2014/main" id="{CAD5F23D-49BC-F31B-1C73-B3DA478222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63" y="-6151"/>
            <a:ext cx="10097558" cy="5679876"/>
          </a:xfrm>
          <a:prstGeom prst="rect">
            <a:avLst/>
          </a:prstGeom>
          <a:ln w="12700">
            <a:miter lim="400000"/>
          </a:ln>
        </p:spPr>
      </p:pic>
      <p:sp>
        <p:nvSpPr>
          <p:cNvPr id="276" name="Google Shape;276;p41"/>
          <p:cNvSpPr txBox="1"/>
          <p:nvPr/>
        </p:nvSpPr>
        <p:spPr>
          <a:xfrm>
            <a:off x="615790" y="2618244"/>
            <a:ext cx="5197712" cy="747897"/>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fr-FR" sz="2700" dirty="0">
                <a:solidFill>
                  <a:srgbClr val="FFFFFF"/>
                </a:solidFill>
                <a:latin typeface="Gilroy" panose="00000500000000000000" pitchFamily="50" charset="-52"/>
              </a:rPr>
              <a:t>Produit 100% naturel issu d'une source renouvelable</a:t>
            </a:r>
            <a:endParaRPr dirty="0">
              <a:latin typeface="Gilroy" panose="00000500000000000000" pitchFamily="50" charset="-52"/>
            </a:endParaRPr>
          </a:p>
        </p:txBody>
      </p:sp>
      <p:pic>
        <p:nvPicPr>
          <p:cNvPr id="277" name="Google Shape;277;p41" descr="Рисунок 1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278" name="Google Shape;278;p41"/>
          <p:cNvSpPr txBox="1"/>
          <p:nvPr/>
        </p:nvSpPr>
        <p:spPr>
          <a:xfrm>
            <a:off x="617574" y="3611233"/>
            <a:ext cx="4837565" cy="1569660"/>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La biomasse capturée est immédiatement congelée sur le navire de pêche, ce qui garantit la fraîcheur du produit.</a:t>
            </a:r>
          </a:p>
          <a:p>
            <a:pPr lvl="0">
              <a:buClr>
                <a:srgbClr val="FFFFFF"/>
              </a:buClr>
              <a:buSzPts val="1400"/>
            </a:pPr>
            <a:endParaRPr lang="fr-FR" dirty="0">
              <a:solidFill>
                <a:srgbClr val="FFFFFF"/>
              </a:solidFill>
              <a:latin typeface="Gilroy" panose="00000500000000000000" pitchFamily="50" charset="-52"/>
            </a:endParaRPr>
          </a:p>
          <a:p>
            <a:pPr lvl="0">
              <a:buClr>
                <a:srgbClr val="FFFFFF"/>
              </a:buClr>
              <a:buSzPts val="1400"/>
            </a:pPr>
            <a:r>
              <a:rPr lang="fr-FR" dirty="0">
                <a:solidFill>
                  <a:srgbClr val="FFFFFF"/>
                </a:solidFill>
                <a:latin typeface="Gilroy" panose="00000500000000000000" pitchFamily="50" charset="-52"/>
              </a:rPr>
              <a:t>Le produit n'est pas soumis à un traitement chimique et à une concentration supplémentaires et ne contient donc pas de solvants ni d'impuretés.</a:t>
            </a:r>
            <a:r>
              <a:rPr lang="en-US" sz="1400" b="0" i="0" u="none" strike="noStrike" cap="none" dirty="0">
                <a:solidFill>
                  <a:srgbClr val="FFFFFF"/>
                </a:solidFill>
                <a:latin typeface="Gilroy" panose="00000500000000000000" pitchFamily="50" charset="-52"/>
                <a:sym typeface="Arial"/>
              </a:rPr>
              <a:t/>
            </a:r>
            <a:br>
              <a:rPr lang="en-US" sz="1400" b="0" i="0" u="none" strike="noStrike" cap="none" dirty="0">
                <a:solidFill>
                  <a:srgbClr val="FFFFFF"/>
                </a:solidFill>
                <a:latin typeface="Gilroy" panose="00000500000000000000" pitchFamily="50" charset="-52"/>
                <a:sym typeface="Arial"/>
              </a:rPr>
            </a:br>
            <a:endParaRPr sz="1800" b="0" i="0" u="none" strike="noStrike" cap="none" dirty="0">
              <a:solidFill>
                <a:srgbClr val="000000"/>
              </a:solidFill>
              <a:latin typeface="Gilroy" panose="00000500000000000000" pitchFamily="50" charset="-52"/>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282"/>
        <p:cNvGrpSpPr/>
        <p:nvPr/>
      </p:nvGrpSpPr>
      <p:grpSpPr>
        <a:xfrm>
          <a:off x="0" y="0"/>
          <a:ext cx="0" cy="0"/>
          <a:chOff x="0" y="0"/>
          <a:chExt cx="0" cy="0"/>
        </a:xfrm>
      </p:grpSpPr>
      <p:pic>
        <p:nvPicPr>
          <p:cNvPr id="283" name="Google Shape;283;p42" descr="Рисунок 4"/>
          <p:cNvPicPr preferRelativeResize="0"/>
          <p:nvPr/>
        </p:nvPicPr>
        <p:blipFill rotWithShape="1">
          <a:blip r:embed="rId3">
            <a:alphaModFix/>
          </a:blip>
          <a:srcRect/>
          <a:stretch/>
        </p:blipFill>
        <p:spPr>
          <a:xfrm>
            <a:off x="0" y="99"/>
            <a:ext cx="10080801" cy="5670451"/>
          </a:xfrm>
          <a:prstGeom prst="rect">
            <a:avLst/>
          </a:prstGeom>
          <a:noFill/>
          <a:ln>
            <a:noFill/>
          </a:ln>
        </p:spPr>
      </p:pic>
      <p:sp>
        <p:nvSpPr>
          <p:cNvPr id="284" name="Google Shape;284;p42"/>
          <p:cNvSpPr txBox="1"/>
          <p:nvPr/>
        </p:nvSpPr>
        <p:spPr>
          <a:xfrm>
            <a:off x="615789" y="1715403"/>
            <a:ext cx="3956211" cy="373949"/>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en-US" sz="2700" dirty="0">
                <a:solidFill>
                  <a:srgbClr val="FFFFFF"/>
                </a:solidFill>
                <a:latin typeface="Gilroy" panose="00000500000000000000" pitchFamily="50" charset="-52"/>
              </a:rPr>
              <a:t>Composition</a:t>
            </a:r>
            <a:endParaRPr dirty="0">
              <a:latin typeface="Gilroy" panose="00000500000000000000" pitchFamily="50" charset="-52"/>
            </a:endParaRPr>
          </a:p>
        </p:txBody>
      </p:sp>
      <p:sp>
        <p:nvSpPr>
          <p:cNvPr id="285" name="Google Shape;285;p42"/>
          <p:cNvSpPr txBox="1"/>
          <p:nvPr/>
        </p:nvSpPr>
        <p:spPr>
          <a:xfrm>
            <a:off x="2652043" y="2184487"/>
            <a:ext cx="1036464" cy="169277"/>
          </a:xfrm>
          <a:prstGeom prst="rect">
            <a:avLst/>
          </a:prstGeom>
          <a:noFill/>
          <a:ln>
            <a:noFill/>
          </a:ln>
        </p:spPr>
        <p:txBody>
          <a:bodyPr spcFirstLastPara="1" wrap="square" lIns="0" tIns="0" rIns="0" bIns="0" anchor="t" anchorCtr="0">
            <a:spAutoFit/>
          </a:bodyPr>
          <a:lstStyle/>
          <a:p>
            <a:pPr lvl="0">
              <a:buClr>
                <a:srgbClr val="FFFFFF"/>
              </a:buClr>
              <a:buSzPts val="1100"/>
            </a:pPr>
            <a:r>
              <a:rPr lang="en-US" sz="1100" b="1" dirty="0" smtClean="0">
                <a:solidFill>
                  <a:srgbClr val="FFFFFF"/>
                </a:solidFill>
                <a:latin typeface="Gilroy" panose="00000500000000000000" pitchFamily="50" charset="-52"/>
              </a:rPr>
              <a:t>Pour 1 </a:t>
            </a:r>
            <a:r>
              <a:rPr lang="en-US" sz="1100" b="1" dirty="0">
                <a:solidFill>
                  <a:srgbClr val="FFFFFF"/>
                </a:solidFill>
                <a:latin typeface="Gilroy" panose="00000500000000000000" pitchFamily="50" charset="-52"/>
              </a:rPr>
              <a:t>capsule</a:t>
            </a:r>
            <a:endParaRPr dirty="0">
              <a:latin typeface="Gilroy" panose="00000500000000000000" pitchFamily="50" charset="-52"/>
            </a:endParaRPr>
          </a:p>
        </p:txBody>
      </p:sp>
      <p:sp>
        <p:nvSpPr>
          <p:cNvPr id="286" name="Google Shape;286;p42"/>
          <p:cNvSpPr txBox="1"/>
          <p:nvPr/>
        </p:nvSpPr>
        <p:spPr>
          <a:xfrm>
            <a:off x="3743098" y="2184487"/>
            <a:ext cx="1130511" cy="169277"/>
          </a:xfrm>
          <a:prstGeom prst="rect">
            <a:avLst/>
          </a:prstGeom>
          <a:noFill/>
          <a:ln>
            <a:noFill/>
          </a:ln>
        </p:spPr>
        <p:txBody>
          <a:bodyPr spcFirstLastPara="1" wrap="square" lIns="0" tIns="0" rIns="0" bIns="0" anchor="t" anchorCtr="0">
            <a:spAutoFit/>
          </a:bodyPr>
          <a:lstStyle/>
          <a:p>
            <a:pPr lvl="0">
              <a:buClr>
                <a:srgbClr val="FFFFFF"/>
              </a:buClr>
              <a:buSzPts val="1100"/>
            </a:pPr>
            <a:r>
              <a:rPr lang="en-US" sz="1100" b="1" dirty="0">
                <a:solidFill>
                  <a:srgbClr val="FFFFFF"/>
                </a:solidFill>
                <a:latin typeface="Gilroy" panose="00000500000000000000" pitchFamily="50" charset="-52"/>
              </a:rPr>
              <a:t>Dose </a:t>
            </a:r>
            <a:r>
              <a:rPr lang="en-US" sz="1100" b="1" dirty="0" err="1">
                <a:solidFill>
                  <a:srgbClr val="FFFFFF"/>
                </a:solidFill>
                <a:latin typeface="Gilroy" panose="00000500000000000000" pitchFamily="50" charset="-52"/>
              </a:rPr>
              <a:t>journalière</a:t>
            </a:r>
            <a:endParaRPr dirty="0">
              <a:latin typeface="Gilroy" panose="00000500000000000000" pitchFamily="50" charset="-52"/>
            </a:endParaRPr>
          </a:p>
        </p:txBody>
      </p:sp>
      <p:sp>
        <p:nvSpPr>
          <p:cNvPr id="287" name="Google Shape;287;p42"/>
          <p:cNvSpPr txBox="1"/>
          <p:nvPr/>
        </p:nvSpPr>
        <p:spPr>
          <a:xfrm>
            <a:off x="622218" y="4707430"/>
            <a:ext cx="5436996" cy="215444"/>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Sans OGM. Sans gluten. Convient aux végétariens.</a:t>
            </a:r>
            <a:endParaRPr dirty="0">
              <a:latin typeface="Gilroy" panose="00000500000000000000" pitchFamily="50" charset="-52"/>
            </a:endParaRPr>
          </a:p>
        </p:txBody>
      </p:sp>
      <p:pic>
        <p:nvPicPr>
          <p:cNvPr id="288" name="Google Shape;288;p42" descr="Рисунок 15"/>
          <p:cNvPicPr preferRelativeResize="0"/>
          <p:nvPr/>
        </p:nvPicPr>
        <p:blipFill rotWithShape="1">
          <a:blip r:embed="rId4">
            <a:alphaModFix/>
          </a:blip>
          <a:srcRect/>
          <a:stretch/>
        </p:blipFill>
        <p:spPr>
          <a:xfrm>
            <a:off x="8818892" y="421228"/>
            <a:ext cx="691561" cy="119521"/>
          </a:xfrm>
          <a:prstGeom prst="rect">
            <a:avLst/>
          </a:prstGeom>
          <a:noFill/>
          <a:ln>
            <a:noFill/>
          </a:ln>
        </p:spPr>
      </p:pic>
      <p:graphicFrame>
        <p:nvGraphicFramePr>
          <p:cNvPr id="289" name="Google Shape;289;p42"/>
          <p:cNvGraphicFramePr/>
          <p:nvPr>
            <p:extLst>
              <p:ext uri="{D42A27DB-BD31-4B8C-83A1-F6EECF244321}">
                <p14:modId xmlns:p14="http://schemas.microsoft.com/office/powerpoint/2010/main" val="691656148"/>
              </p:ext>
            </p:extLst>
          </p:nvPr>
        </p:nvGraphicFramePr>
        <p:xfrm>
          <a:off x="622218" y="2532552"/>
          <a:ext cx="4222900" cy="1778040"/>
        </p:xfrm>
        <a:graphic>
          <a:graphicData uri="http://schemas.openxmlformats.org/drawingml/2006/table">
            <a:tbl>
              <a:tblPr firstRow="1" bandRow="1">
                <a:noFill/>
                <a:tableStyleId>{164EB182-274D-426B-8E50-51565DD97D40}</a:tableStyleId>
              </a:tblPr>
              <a:tblGrid>
                <a:gridCol w="1966000">
                  <a:extLst>
                    <a:ext uri="{9D8B030D-6E8A-4147-A177-3AD203B41FA5}">
                      <a16:colId xmlns="" xmlns:a16="http://schemas.microsoft.com/office/drawing/2014/main" val="20000"/>
                    </a:ext>
                  </a:extLst>
                </a:gridCol>
                <a:gridCol w="1113150">
                  <a:extLst>
                    <a:ext uri="{9D8B030D-6E8A-4147-A177-3AD203B41FA5}">
                      <a16:colId xmlns="" xmlns:a16="http://schemas.microsoft.com/office/drawing/2014/main" val="20001"/>
                    </a:ext>
                  </a:extLst>
                </a:gridCol>
                <a:gridCol w="1143750">
                  <a:extLst>
                    <a:ext uri="{9D8B030D-6E8A-4147-A177-3AD203B41FA5}">
                      <a16:colId xmlns="" xmlns:a16="http://schemas.microsoft.com/office/drawing/2014/main" val="20002"/>
                    </a:ext>
                  </a:extLst>
                </a:gridCol>
              </a:tblGrid>
              <a:tr h="370850">
                <a:tc>
                  <a:txBody>
                    <a:bodyPr/>
                    <a:lstStyle/>
                    <a:p>
                      <a:pPr marL="0" marR="0" lvl="0" indent="0" algn="l" rtl="0">
                        <a:lnSpc>
                          <a:spcPct val="100000"/>
                        </a:lnSpc>
                        <a:spcBef>
                          <a:spcPts val="0"/>
                        </a:spcBef>
                        <a:spcAft>
                          <a:spcPts val="0"/>
                        </a:spcAft>
                        <a:buClr>
                          <a:schemeClr val="dk1"/>
                        </a:buClr>
                        <a:buSzPts val="1400"/>
                        <a:buFont typeface="Arial"/>
                        <a:buNone/>
                      </a:pPr>
                      <a:r>
                        <a:rPr lang="fr-FR" sz="1400" u="none" strike="noStrike" cap="none" dirty="0">
                          <a:latin typeface="Gilroy" panose="00000500000000000000" pitchFamily="50" charset="-52"/>
                        </a:rPr>
                        <a:t>Huile de calanus (</a:t>
                      </a:r>
                      <a:r>
                        <a:rPr lang="fr-FR" sz="1400" u="none" strike="noStrike" cap="none" dirty="0" err="1">
                          <a:latin typeface="Gilroy" panose="00000500000000000000" pitchFamily="50" charset="-52"/>
                        </a:rPr>
                        <a:t>Calanus</a:t>
                      </a:r>
                      <a:r>
                        <a:rPr lang="fr-FR" sz="1400" u="none" strike="noStrike" cap="none" dirty="0">
                          <a:latin typeface="Gilroy" panose="00000500000000000000" pitchFamily="50" charset="-52"/>
                        </a:rPr>
                        <a:t> </a:t>
                      </a:r>
                      <a:r>
                        <a:rPr lang="fr-FR" sz="1400" u="none" strike="noStrike" cap="none" dirty="0" err="1" smtClean="0">
                          <a:latin typeface="Gilroy" panose="00000500000000000000" pitchFamily="50" charset="-52"/>
                        </a:rPr>
                        <a:t>finmarchius</a:t>
                      </a:r>
                      <a:r>
                        <a:rPr lang="en-US" sz="1300" u="none" strike="noStrike" cap="none" dirty="0" smtClean="0">
                          <a:latin typeface="Gilroy" panose="00000500000000000000" pitchFamily="50" charset="-52"/>
                        </a:rPr>
                        <a:t>)</a:t>
                      </a:r>
                      <a:endParaRPr dirty="0">
                        <a:latin typeface="Gilroy" panose="00000500000000000000" pitchFamily="50" charset="-52"/>
                      </a:endParaRPr>
                    </a:p>
                  </a:txBody>
                  <a:tcPr marL="45725" marR="45725" marT="45725" marB="45725">
                    <a:lnB w="12700" cap="flat" cmpd="sng">
                      <a:solidFill>
                        <a:srgbClr val="FFFFFF"/>
                      </a:solidFill>
                      <a:prstDash val="solid"/>
                      <a:round/>
                      <a:headEnd type="none" w="sm" len="sm"/>
                      <a:tailEnd type="none" w="sm" len="sm"/>
                    </a:lnB>
                    <a:solidFill>
                      <a:schemeClr val="accent1">
                        <a:alpha val="0"/>
                      </a:schemeClr>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u="none" strike="noStrike" cap="none" dirty="0">
                          <a:latin typeface="Gilroy" panose="00000500000000000000" pitchFamily="50" charset="-52"/>
                          <a:ea typeface="Arial"/>
                          <a:cs typeface="Arial"/>
                          <a:sym typeface="Arial"/>
                        </a:rPr>
                        <a:t>500 mg</a:t>
                      </a:r>
                      <a:endParaRPr dirty="0">
                        <a:latin typeface="Gilroy" panose="00000500000000000000" pitchFamily="50" charset="-52"/>
                      </a:endParaRPr>
                    </a:p>
                  </a:txBody>
                  <a:tcPr marL="45725" marR="45725" marT="45725" marB="45725">
                    <a:lnB w="12700" cap="flat" cmpd="sng">
                      <a:solidFill>
                        <a:srgbClr val="FFFFFF"/>
                      </a:solidFill>
                      <a:prstDash val="solid"/>
                      <a:round/>
                      <a:headEnd type="none" w="sm" len="sm"/>
                      <a:tailEnd type="none" w="sm" len="sm"/>
                    </a:lnB>
                    <a:solidFill>
                      <a:schemeClr val="accent1">
                        <a:alpha val="0"/>
                      </a:schemeClr>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u="none" strike="noStrike" cap="none" dirty="0">
                          <a:latin typeface="Gilroy" panose="00000500000000000000" pitchFamily="50" charset="-52"/>
                          <a:ea typeface="Arial"/>
                          <a:cs typeface="Arial"/>
                          <a:sym typeface="Arial"/>
                        </a:rPr>
                        <a:t>1 000 mg</a:t>
                      </a:r>
                      <a:endParaRPr dirty="0">
                        <a:latin typeface="Gilroy" panose="00000500000000000000" pitchFamily="50" charset="-52"/>
                      </a:endParaRPr>
                    </a:p>
                  </a:txBody>
                  <a:tcPr marL="45725" marR="45725" marT="45725" marB="45725">
                    <a:lnB w="12700" cap="flat" cmpd="sng">
                      <a:solidFill>
                        <a:srgbClr val="FFFFFF"/>
                      </a:solidFill>
                      <a:prstDash val="solid"/>
                      <a:round/>
                      <a:headEnd type="none" w="sm" len="sm"/>
                      <a:tailEnd type="none" w="sm" len="sm"/>
                    </a:lnB>
                    <a:solidFill>
                      <a:schemeClr val="accent1">
                        <a:alpha val="0"/>
                      </a:schemeClr>
                    </a:solidFill>
                  </a:tcPr>
                </a:tc>
                <a:extLst>
                  <a:ext uri="{0D108BD9-81ED-4DB2-BD59-A6C34878D82A}">
                    <a16:rowId xmlns="" xmlns:a16="http://schemas.microsoft.com/office/drawing/2014/main" val="10000"/>
                  </a:ext>
                </a:extLst>
              </a:tr>
              <a:tr h="370850">
                <a:tc>
                  <a:txBody>
                    <a:bodyPr/>
                    <a:lstStyle/>
                    <a:p>
                      <a:pPr marL="0" marR="0" lvl="0" indent="0" algn="l" rtl="0">
                        <a:lnSpc>
                          <a:spcPct val="100000"/>
                        </a:lnSpc>
                        <a:spcBef>
                          <a:spcPts val="0"/>
                        </a:spcBef>
                        <a:spcAft>
                          <a:spcPts val="0"/>
                        </a:spcAft>
                        <a:buClr>
                          <a:srgbClr val="FFFFFF"/>
                        </a:buClr>
                        <a:buSzPts val="1400"/>
                        <a:buFont typeface="Arial"/>
                        <a:buNone/>
                      </a:pPr>
                      <a:r>
                        <a:rPr lang="fr-FR" sz="1400" u="none" strike="noStrike" cap="none" dirty="0">
                          <a:solidFill>
                            <a:srgbClr val="FFFFFF"/>
                          </a:solidFill>
                          <a:latin typeface="Gilroy" panose="00000500000000000000" pitchFamily="50" charset="-52"/>
                          <a:ea typeface="Arial"/>
                          <a:cs typeface="Arial"/>
                          <a:sym typeface="Arial"/>
                        </a:rPr>
                        <a:t>y compris les AGPI oméga-3</a:t>
                      </a:r>
                      <a:endParaRPr dirty="0">
                        <a:latin typeface="Gilroy" panose="00000500000000000000" pitchFamily="50" charset="-52"/>
                      </a:endParaRPr>
                    </a:p>
                  </a:txBody>
                  <a:tcPr marL="45725" marR="45725" marT="45725" marB="45725">
                    <a:lnT w="12700" cap="flat" cmpd="sng">
                      <a:solidFill>
                        <a:srgbClr val="FFFFFF"/>
                      </a:solidFill>
                      <a:prstDash val="solid"/>
                      <a:round/>
                      <a:headEnd type="none" w="sm" len="sm"/>
                      <a:tailEnd type="none" w="sm" len="sm"/>
                    </a:lnT>
                    <a:solidFill>
                      <a:srgbClr val="CFD7E7">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92,5 mg</a:t>
                      </a:r>
                      <a:endParaRPr dirty="0">
                        <a:latin typeface="Gilroy" panose="00000500000000000000" pitchFamily="50" charset="-52"/>
                      </a:endParaRPr>
                    </a:p>
                  </a:txBody>
                  <a:tcPr marL="45725" marR="45725" marT="45725" marB="45725">
                    <a:lnT w="12700" cap="flat" cmpd="sng">
                      <a:solidFill>
                        <a:srgbClr val="FFFFFF"/>
                      </a:solidFill>
                      <a:prstDash val="solid"/>
                      <a:round/>
                      <a:headEnd type="none" w="sm" len="sm"/>
                      <a:tailEnd type="none" w="sm" len="sm"/>
                    </a:lnT>
                    <a:solidFill>
                      <a:srgbClr val="CFD7E7">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185 mg</a:t>
                      </a:r>
                      <a:endParaRPr dirty="0">
                        <a:latin typeface="Gilroy" panose="00000500000000000000" pitchFamily="50" charset="-52"/>
                      </a:endParaRPr>
                    </a:p>
                  </a:txBody>
                  <a:tcPr marL="45725" marR="45725" marT="45725" marB="45725">
                    <a:lnT w="12700" cap="flat" cmpd="sng">
                      <a:solidFill>
                        <a:srgbClr val="FFFFFF"/>
                      </a:solidFill>
                      <a:prstDash val="solid"/>
                      <a:round/>
                      <a:headEnd type="none" w="sm" len="sm"/>
                      <a:tailEnd type="none" w="sm" len="sm"/>
                    </a:lnT>
                    <a:solidFill>
                      <a:srgbClr val="CFD7E7">
                        <a:alpha val="0"/>
                      </a:srgbClr>
                    </a:solidFill>
                  </a:tcPr>
                </a:tc>
                <a:extLst>
                  <a:ext uri="{0D108BD9-81ED-4DB2-BD59-A6C34878D82A}">
                    <a16:rowId xmlns="" xmlns:a16="http://schemas.microsoft.com/office/drawing/2014/main" val="10001"/>
                  </a:ext>
                </a:extLst>
              </a:tr>
              <a:tr h="370850">
                <a:tc>
                  <a:txBody>
                    <a:bodyPr/>
                    <a:lstStyle/>
                    <a:p>
                      <a:pPr marL="0" marR="0" lvl="0" indent="0" algn="l" rtl="0">
                        <a:lnSpc>
                          <a:spcPct val="100000"/>
                        </a:lnSpc>
                        <a:spcBef>
                          <a:spcPts val="0"/>
                        </a:spcBef>
                        <a:spcAft>
                          <a:spcPts val="0"/>
                        </a:spcAft>
                        <a:buClr>
                          <a:srgbClr val="FFFFFF"/>
                        </a:buClr>
                        <a:buSzPts val="1400"/>
                        <a:buFont typeface="Arial"/>
                        <a:buNone/>
                      </a:pPr>
                      <a:r>
                        <a:rPr lang="en-US" sz="1400" u="none" strike="noStrike" cap="none" dirty="0" err="1">
                          <a:solidFill>
                            <a:srgbClr val="FFFFFF"/>
                          </a:solidFill>
                          <a:latin typeface="Gilroy" panose="00000500000000000000" pitchFamily="50" charset="-52"/>
                          <a:ea typeface="Arial"/>
                          <a:cs typeface="Arial"/>
                          <a:sym typeface="Arial"/>
                        </a:rPr>
                        <a:t>astaxanthine</a:t>
                      </a:r>
                      <a:endParaRPr dirty="0">
                        <a:latin typeface="Gilroy" panose="00000500000000000000" pitchFamily="50" charset="-52"/>
                      </a:endParaRPr>
                    </a:p>
                  </a:txBody>
                  <a:tcPr marL="45725" marR="45725" marT="45725" marB="45725">
                    <a:solidFill>
                      <a:srgbClr val="E8ECF4">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0,3 mg</a:t>
                      </a:r>
                      <a:endParaRPr dirty="0">
                        <a:latin typeface="Gilroy" panose="00000500000000000000" pitchFamily="50" charset="-52"/>
                      </a:endParaRPr>
                    </a:p>
                  </a:txBody>
                  <a:tcPr marL="45725" marR="45725" marT="45725" marB="45725">
                    <a:solidFill>
                      <a:srgbClr val="E8ECF4">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0,6 mg</a:t>
                      </a:r>
                      <a:endParaRPr dirty="0">
                        <a:latin typeface="Gilroy" panose="00000500000000000000" pitchFamily="50" charset="-52"/>
                      </a:endParaRPr>
                    </a:p>
                  </a:txBody>
                  <a:tcPr marL="45725" marR="45725" marT="45725" marB="45725">
                    <a:solidFill>
                      <a:srgbClr val="E8ECF4">
                        <a:alpha val="0"/>
                      </a:srgbClr>
                    </a:solidFill>
                  </a:tcPr>
                </a:tc>
                <a:extLst>
                  <a:ext uri="{0D108BD9-81ED-4DB2-BD59-A6C34878D82A}">
                    <a16:rowId xmlns="" xmlns:a16="http://schemas.microsoft.com/office/drawing/2014/main" val="10002"/>
                  </a:ext>
                </a:extLst>
              </a:tr>
              <a:tr h="370850">
                <a:tc>
                  <a:txBody>
                    <a:bodyPr/>
                    <a:lstStyle/>
                    <a:p>
                      <a:pPr marL="0" marR="0" lvl="0" indent="0" algn="l" rtl="0">
                        <a:lnSpc>
                          <a:spcPct val="100000"/>
                        </a:lnSpc>
                        <a:spcBef>
                          <a:spcPts val="0"/>
                        </a:spcBef>
                        <a:spcAft>
                          <a:spcPts val="0"/>
                        </a:spcAft>
                        <a:buClr>
                          <a:srgbClr val="FFFFFF"/>
                        </a:buClr>
                        <a:buSzPts val="1400"/>
                        <a:buFont typeface="Arial"/>
                        <a:buNone/>
                      </a:pPr>
                      <a:r>
                        <a:rPr lang="en-US" sz="1400" u="none" strike="noStrike" cap="none" dirty="0" err="1">
                          <a:solidFill>
                            <a:srgbClr val="FFFFFF"/>
                          </a:solidFill>
                          <a:latin typeface="Gilroy" panose="00000500000000000000" pitchFamily="50" charset="-52"/>
                          <a:ea typeface="Arial"/>
                          <a:cs typeface="Arial"/>
                          <a:sym typeface="Arial"/>
                        </a:rPr>
                        <a:t>Vitamine</a:t>
                      </a:r>
                      <a:r>
                        <a:rPr lang="en-US" sz="1400" u="none" strike="noStrike" cap="none" dirty="0">
                          <a:solidFill>
                            <a:srgbClr val="FFFFFF"/>
                          </a:solidFill>
                          <a:latin typeface="Gilroy" panose="00000500000000000000" pitchFamily="50" charset="-52"/>
                          <a:ea typeface="Arial"/>
                          <a:cs typeface="Arial"/>
                          <a:sym typeface="Arial"/>
                        </a:rPr>
                        <a:t> Е </a:t>
                      </a:r>
                      <a:endParaRPr dirty="0">
                        <a:latin typeface="Gilroy" panose="00000500000000000000" pitchFamily="50" charset="-52"/>
                      </a:endParaRPr>
                    </a:p>
                  </a:txBody>
                  <a:tcPr marL="45725" marR="45725" marT="45725" marB="45725">
                    <a:solidFill>
                      <a:srgbClr val="CFD7E7">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3,4 mg</a:t>
                      </a:r>
                      <a:endParaRPr dirty="0">
                        <a:latin typeface="Gilroy" panose="00000500000000000000" pitchFamily="50" charset="-52"/>
                      </a:endParaRPr>
                    </a:p>
                  </a:txBody>
                  <a:tcPr marL="45725" marR="45725" marT="45725" marB="45725">
                    <a:solidFill>
                      <a:srgbClr val="CFD7E7">
                        <a:alpha val="0"/>
                      </a:srgbClr>
                    </a:solidFill>
                  </a:tcPr>
                </a:tc>
                <a:tc>
                  <a:txBody>
                    <a:bodyPr/>
                    <a:lstStyle/>
                    <a:p>
                      <a:pPr marL="0" marR="0" lvl="0" indent="0" algn="ctr" rtl="0">
                        <a:lnSpc>
                          <a:spcPct val="100000"/>
                        </a:lnSpc>
                        <a:spcBef>
                          <a:spcPts val="0"/>
                        </a:spcBef>
                        <a:spcAft>
                          <a:spcPts val="0"/>
                        </a:spcAft>
                        <a:buClr>
                          <a:srgbClr val="FFFFFF"/>
                        </a:buClr>
                        <a:buSzPts val="1400"/>
                        <a:buFont typeface="Arial"/>
                        <a:buNone/>
                      </a:pPr>
                      <a:r>
                        <a:rPr lang="en-US" sz="1400" u="none" strike="noStrike" cap="none" dirty="0">
                          <a:solidFill>
                            <a:srgbClr val="FFFFFF"/>
                          </a:solidFill>
                          <a:latin typeface="Gilroy" panose="00000500000000000000" pitchFamily="50" charset="-52"/>
                          <a:ea typeface="Arial"/>
                          <a:cs typeface="Arial"/>
                          <a:sym typeface="Arial"/>
                        </a:rPr>
                        <a:t>6,8 mg</a:t>
                      </a:r>
                      <a:endParaRPr dirty="0">
                        <a:latin typeface="Gilroy" panose="00000500000000000000" pitchFamily="50" charset="-52"/>
                      </a:endParaRPr>
                    </a:p>
                  </a:txBody>
                  <a:tcPr marL="45725" marR="45725" marT="45725" marB="45725">
                    <a:solidFill>
                      <a:srgbClr val="CFD7E7">
                        <a:alpha val="0"/>
                      </a:srgbClr>
                    </a:solid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0A32"/>
        </a:solidFill>
        <a:effectLst/>
      </p:bgPr>
    </p:bg>
    <p:spTree>
      <p:nvGrpSpPr>
        <p:cNvPr id="1" name="Shape 293"/>
        <p:cNvGrpSpPr/>
        <p:nvPr/>
      </p:nvGrpSpPr>
      <p:grpSpPr>
        <a:xfrm>
          <a:off x="0" y="0"/>
          <a:ext cx="0" cy="0"/>
          <a:chOff x="0" y="0"/>
          <a:chExt cx="0" cy="0"/>
        </a:xfrm>
      </p:grpSpPr>
      <p:pic>
        <p:nvPicPr>
          <p:cNvPr id="294" name="Google Shape;294;p43" descr="Рисунок 8"/>
          <p:cNvPicPr preferRelativeResize="0"/>
          <p:nvPr/>
        </p:nvPicPr>
        <p:blipFill rotWithShape="1">
          <a:blip r:embed="rId3">
            <a:alphaModFix/>
          </a:blip>
          <a:srcRect/>
          <a:stretch/>
        </p:blipFill>
        <p:spPr>
          <a:xfrm>
            <a:off x="0" y="0"/>
            <a:ext cx="10080977" cy="5670550"/>
          </a:xfrm>
          <a:prstGeom prst="rect">
            <a:avLst/>
          </a:prstGeom>
          <a:noFill/>
          <a:ln>
            <a:noFill/>
          </a:ln>
        </p:spPr>
      </p:pic>
      <p:sp>
        <p:nvSpPr>
          <p:cNvPr id="295" name="Google Shape;295;p43"/>
          <p:cNvSpPr txBox="1"/>
          <p:nvPr/>
        </p:nvSpPr>
        <p:spPr>
          <a:xfrm>
            <a:off x="615789" y="1202863"/>
            <a:ext cx="3956211" cy="3739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FFFFFF"/>
              </a:buClr>
              <a:buSzPts val="2700"/>
              <a:buFont typeface="Arial"/>
              <a:buNone/>
            </a:pPr>
            <a:r>
              <a:rPr lang="en-US" sz="2700" b="0" i="0" u="none" strike="noStrike" cap="none" dirty="0">
                <a:solidFill>
                  <a:srgbClr val="FFFFFF"/>
                </a:solidFill>
                <a:latin typeface="Gilroy" panose="00000500000000000000" pitchFamily="50" charset="-52"/>
                <a:sym typeface="Arial"/>
              </a:rPr>
              <a:t>Premium Plankton Oil</a:t>
            </a:r>
            <a:endParaRPr dirty="0">
              <a:latin typeface="Gilroy" panose="00000500000000000000" pitchFamily="50" charset="-52"/>
            </a:endParaRPr>
          </a:p>
        </p:txBody>
      </p:sp>
      <p:sp>
        <p:nvSpPr>
          <p:cNvPr id="296" name="Google Shape;296;p43"/>
          <p:cNvSpPr txBox="1"/>
          <p:nvPr/>
        </p:nvSpPr>
        <p:spPr>
          <a:xfrm>
            <a:off x="615790" y="1596389"/>
            <a:ext cx="3799567"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dirty="0">
                <a:solidFill>
                  <a:srgbClr val="FFFFFF"/>
                </a:solidFill>
                <a:latin typeface="Gilroy" panose="00000500000000000000" pitchFamily="50" charset="-52"/>
                <a:sym typeface="Arial"/>
              </a:rPr>
              <a:t>Code 2192</a:t>
            </a:r>
            <a:endParaRPr dirty="0">
              <a:latin typeface="Gilroy" panose="00000500000000000000" pitchFamily="50" charset="-52"/>
            </a:endParaRPr>
          </a:p>
        </p:txBody>
      </p:sp>
      <p:pic>
        <p:nvPicPr>
          <p:cNvPr id="297" name="Google Shape;297;p43" descr="Рисунок 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298" name="Google Shape;298;p43"/>
          <p:cNvSpPr txBox="1"/>
          <p:nvPr/>
        </p:nvSpPr>
        <p:spPr>
          <a:xfrm>
            <a:off x="637055" y="2979266"/>
            <a:ext cx="3020545"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800" b="0" i="0" u="none" strike="noStrike" cap="none" dirty="0" smtClean="0">
                <a:solidFill>
                  <a:srgbClr val="FFFFFF"/>
                </a:solidFill>
                <a:latin typeface="Gilroy" panose="00000500000000000000" pitchFamily="50" charset="-52"/>
                <a:sym typeface="Arial"/>
              </a:rPr>
              <a:t>Prix pour </a:t>
            </a:r>
            <a:r>
              <a:rPr lang="en-US" sz="1800" b="0" i="0" u="none" strike="noStrike" cap="none" dirty="0" err="1" smtClean="0">
                <a:solidFill>
                  <a:srgbClr val="FFFFFF"/>
                </a:solidFill>
                <a:latin typeface="Gilroy" panose="00000500000000000000" pitchFamily="50" charset="-52"/>
                <a:sym typeface="Arial"/>
              </a:rPr>
              <a:t>membres</a:t>
            </a:r>
            <a:r>
              <a:rPr lang="en-US" sz="1800" b="0" i="0" u="none" strike="noStrike" cap="none" dirty="0" smtClean="0">
                <a:solidFill>
                  <a:srgbClr val="FFFFFF"/>
                </a:solidFill>
                <a:latin typeface="Gilroy" panose="00000500000000000000" pitchFamily="50" charset="-52"/>
                <a:sym typeface="Arial"/>
              </a:rPr>
              <a:t> du club</a:t>
            </a:r>
            <a:endParaRPr sz="1800" dirty="0">
              <a:latin typeface="Gilroy" panose="00000500000000000000" pitchFamily="50" charset="-52"/>
            </a:endParaRPr>
          </a:p>
        </p:txBody>
      </p:sp>
      <p:sp>
        <p:nvSpPr>
          <p:cNvPr id="7" name="Google Shape;298;p43"/>
          <p:cNvSpPr txBox="1"/>
          <p:nvPr/>
        </p:nvSpPr>
        <p:spPr>
          <a:xfrm>
            <a:off x="637055" y="2502676"/>
            <a:ext cx="3020545"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800" b="0" i="0" u="none" strike="noStrike" cap="none" dirty="0" smtClean="0">
                <a:solidFill>
                  <a:srgbClr val="FFFFFF"/>
                </a:solidFill>
                <a:latin typeface="Gilroy" panose="00000500000000000000" pitchFamily="50" charset="-52"/>
                <a:sym typeface="Arial"/>
              </a:rPr>
              <a:t>Prix de </a:t>
            </a:r>
            <a:r>
              <a:rPr lang="en-US" sz="1800" b="0" i="0" u="none" strike="noStrike" cap="none" dirty="0" err="1" smtClean="0">
                <a:solidFill>
                  <a:srgbClr val="FFFFFF"/>
                </a:solidFill>
                <a:latin typeface="Gilroy" panose="00000500000000000000" pitchFamily="50" charset="-52"/>
                <a:sym typeface="Arial"/>
              </a:rPr>
              <a:t>détail</a:t>
            </a:r>
            <a:endParaRPr sz="1800" dirty="0">
              <a:latin typeface="Gilroy" panose="00000500000000000000" pitchFamily="50" charset="-52"/>
            </a:endParaRPr>
          </a:p>
        </p:txBody>
      </p:sp>
      <p:sp>
        <p:nvSpPr>
          <p:cNvPr id="8" name="Google Shape;298;p43"/>
          <p:cNvSpPr txBox="1"/>
          <p:nvPr/>
        </p:nvSpPr>
        <p:spPr>
          <a:xfrm>
            <a:off x="3848743" y="2502675"/>
            <a:ext cx="1488559" cy="27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800" dirty="0" smtClean="0">
                <a:solidFill>
                  <a:srgbClr val="FFFFFF"/>
                </a:solidFill>
                <a:latin typeface="Gilroy" panose="00000500000000000000" pitchFamily="50" charset="-52"/>
              </a:rPr>
              <a:t>47,50 euros</a:t>
            </a:r>
            <a:endParaRPr sz="1800" dirty="0">
              <a:latin typeface="Gilroy" panose="00000500000000000000" pitchFamily="50" charset="-52"/>
            </a:endParaRPr>
          </a:p>
        </p:txBody>
      </p:sp>
      <p:sp>
        <p:nvSpPr>
          <p:cNvPr id="10" name="Google Shape;298;p43"/>
          <p:cNvSpPr txBox="1"/>
          <p:nvPr/>
        </p:nvSpPr>
        <p:spPr>
          <a:xfrm>
            <a:off x="3848743" y="2978385"/>
            <a:ext cx="1552597"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fr-FR" sz="1800" dirty="0" smtClean="0">
                <a:solidFill>
                  <a:schemeClr val="bg1"/>
                </a:solidFill>
                <a:latin typeface="Gilroy" panose="00000500000000000000" pitchFamily="50" charset="-52"/>
              </a:rPr>
              <a:t>38,00 </a:t>
            </a:r>
            <a:r>
              <a:rPr lang="fr-FR" sz="1800" dirty="0" smtClean="0">
                <a:solidFill>
                  <a:schemeClr val="bg1"/>
                </a:solidFill>
                <a:latin typeface="Gilroy" panose="00000500000000000000" pitchFamily="50" charset="-52"/>
              </a:rPr>
              <a:t>euros</a:t>
            </a:r>
            <a:endParaRPr sz="1800" dirty="0">
              <a:solidFill>
                <a:schemeClr val="bg1"/>
              </a:solidFill>
              <a:latin typeface="Gilroy" panose="00000500000000000000" pitchFamily="50" charset="-52"/>
            </a:endParaRPr>
          </a:p>
        </p:txBody>
      </p:sp>
      <p:sp>
        <p:nvSpPr>
          <p:cNvPr id="11" name="Google Shape;298;p43"/>
          <p:cNvSpPr txBox="1"/>
          <p:nvPr/>
        </p:nvSpPr>
        <p:spPr>
          <a:xfrm>
            <a:off x="637055" y="2026086"/>
            <a:ext cx="3020545"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800" b="0" i="0" u="none" strike="noStrike" cap="none" dirty="0" smtClean="0">
                <a:solidFill>
                  <a:srgbClr val="FFFFFF"/>
                </a:solidFill>
                <a:latin typeface="Gilroy" panose="00000500000000000000" pitchFamily="50" charset="-52"/>
                <a:sym typeface="Arial"/>
              </a:rPr>
              <a:t>Points bonus</a:t>
            </a:r>
            <a:endParaRPr sz="1800" dirty="0">
              <a:latin typeface="Gilroy" panose="00000500000000000000" pitchFamily="50" charset="-52"/>
            </a:endParaRPr>
          </a:p>
        </p:txBody>
      </p:sp>
      <p:sp>
        <p:nvSpPr>
          <p:cNvPr id="12" name="Google Shape;298;p43"/>
          <p:cNvSpPr txBox="1"/>
          <p:nvPr/>
        </p:nvSpPr>
        <p:spPr>
          <a:xfrm>
            <a:off x="3827720" y="2028988"/>
            <a:ext cx="1488559" cy="27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ru-RU" sz="1800" dirty="0" smtClean="0">
                <a:solidFill>
                  <a:srgbClr val="FFFFFF"/>
                </a:solidFill>
                <a:latin typeface="Gilroy" panose="00000500000000000000" pitchFamily="50" charset="-52"/>
              </a:rPr>
              <a:t>23</a:t>
            </a:r>
            <a:endParaRPr sz="1800" dirty="0">
              <a:latin typeface="Gilroy" panose="00000500000000000000" pitchFamily="50" charset="-5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302"/>
        <p:cNvGrpSpPr/>
        <p:nvPr/>
      </p:nvGrpSpPr>
      <p:grpSpPr>
        <a:xfrm>
          <a:off x="0" y="0"/>
          <a:ext cx="0" cy="0"/>
          <a:chOff x="0" y="0"/>
          <a:chExt cx="0" cy="0"/>
        </a:xfrm>
      </p:grpSpPr>
      <p:pic>
        <p:nvPicPr>
          <p:cNvPr id="303" name="Google Shape;303;p44" descr="Рисунок 4"/>
          <p:cNvPicPr preferRelativeResize="0"/>
          <p:nvPr/>
        </p:nvPicPr>
        <p:blipFill rotWithShape="1">
          <a:blip r:embed="rId3">
            <a:alphaModFix/>
          </a:blip>
          <a:srcRect/>
          <a:stretch/>
        </p:blipFill>
        <p:spPr>
          <a:xfrm>
            <a:off x="0" y="99"/>
            <a:ext cx="10080801" cy="5670451"/>
          </a:xfrm>
          <a:prstGeom prst="rect">
            <a:avLst/>
          </a:prstGeom>
          <a:noFill/>
          <a:ln>
            <a:noFill/>
          </a:ln>
        </p:spPr>
      </p:pic>
      <p:sp>
        <p:nvSpPr>
          <p:cNvPr id="304" name="Google Shape;304;p44"/>
          <p:cNvSpPr txBox="1"/>
          <p:nvPr/>
        </p:nvSpPr>
        <p:spPr>
          <a:xfrm>
            <a:off x="615789" y="2266500"/>
            <a:ext cx="3956211" cy="7478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62626"/>
              </a:buClr>
              <a:buSzPts val="2700"/>
              <a:buFont typeface="Arial"/>
              <a:buNone/>
            </a:pPr>
            <a:r>
              <a:rPr lang="en-US" sz="2700" b="0" i="0" u="none" strike="noStrike" cap="none" dirty="0">
                <a:solidFill>
                  <a:srgbClr val="262626"/>
                </a:solidFill>
                <a:latin typeface="Gilroy" panose="00000500000000000000" pitchFamily="50" charset="-52"/>
                <a:sym typeface="Arial"/>
              </a:rPr>
              <a:t>Premium </a:t>
            </a:r>
            <a:br>
              <a:rPr lang="en-US" sz="2700" b="0" i="0" u="none" strike="noStrike" cap="none" dirty="0">
                <a:solidFill>
                  <a:srgbClr val="262626"/>
                </a:solidFill>
                <a:latin typeface="Gilroy" panose="00000500000000000000" pitchFamily="50" charset="-52"/>
                <a:sym typeface="Arial"/>
              </a:rPr>
            </a:br>
            <a:r>
              <a:rPr lang="en-US" sz="2700" b="0" i="0" u="none" strike="noStrike" cap="none" dirty="0">
                <a:solidFill>
                  <a:srgbClr val="262626"/>
                </a:solidFill>
                <a:latin typeface="Gilroy" panose="00000500000000000000" pitchFamily="50" charset="-52"/>
                <a:sym typeface="Arial"/>
              </a:rPr>
              <a:t>Plankton Oil</a:t>
            </a:r>
            <a:endParaRPr dirty="0">
              <a:latin typeface="Gilroy" panose="00000500000000000000" pitchFamily="50" charset="-52"/>
            </a:endParaRPr>
          </a:p>
        </p:txBody>
      </p:sp>
      <p:sp>
        <p:nvSpPr>
          <p:cNvPr id="305" name="Google Shape;305;p44"/>
          <p:cNvSpPr txBox="1"/>
          <p:nvPr/>
        </p:nvSpPr>
        <p:spPr>
          <a:xfrm>
            <a:off x="617575" y="3245540"/>
            <a:ext cx="4513718" cy="1723549"/>
          </a:xfrm>
          <a:prstGeom prst="rect">
            <a:avLst/>
          </a:prstGeom>
          <a:noFill/>
          <a:ln>
            <a:noFill/>
          </a:ln>
        </p:spPr>
        <p:txBody>
          <a:bodyPr spcFirstLastPara="1" wrap="square" lIns="0" tIns="0" rIns="0" bIns="0" anchor="t" anchorCtr="0">
            <a:spAutoFit/>
          </a:bodyPr>
          <a:lstStyle/>
          <a:p>
            <a:pPr marL="285750" lvl="0" indent="-285750">
              <a:buClr>
                <a:srgbClr val="262626"/>
              </a:buClr>
              <a:buSzPts val="1400"/>
              <a:buFont typeface="Arial"/>
              <a:buChar char="✓"/>
            </a:pPr>
            <a:r>
              <a:rPr lang="fr-FR" dirty="0">
                <a:solidFill>
                  <a:srgbClr val="262626"/>
                </a:solidFill>
                <a:latin typeface="Gilroy" panose="00000500000000000000" pitchFamily="50" charset="-52"/>
              </a:rPr>
              <a:t>Huile de zooplancton des eaux pures de l'Atlantique pour la régulation du métabolisme</a:t>
            </a:r>
          </a:p>
          <a:p>
            <a:pPr marL="285750" lvl="0" indent="-285750">
              <a:buClr>
                <a:srgbClr val="262626"/>
              </a:buClr>
              <a:buSzPts val="1400"/>
              <a:buFont typeface="Arial"/>
              <a:buChar char="✓"/>
            </a:pPr>
            <a:endParaRPr lang="fr-FR" dirty="0">
              <a:solidFill>
                <a:srgbClr val="262626"/>
              </a:solidFill>
              <a:latin typeface="Gilroy" panose="00000500000000000000" pitchFamily="50" charset="-52"/>
            </a:endParaRPr>
          </a:p>
          <a:p>
            <a:pPr marL="285750" lvl="0" indent="-285750">
              <a:buClr>
                <a:srgbClr val="262626"/>
              </a:buClr>
              <a:buSzPts val="1400"/>
              <a:buFont typeface="Arial"/>
              <a:buChar char="✓"/>
            </a:pPr>
            <a:r>
              <a:rPr lang="fr-FR" dirty="0">
                <a:solidFill>
                  <a:srgbClr val="262626"/>
                </a:solidFill>
                <a:latin typeface="Gilroy" panose="00000500000000000000" pitchFamily="50" charset="-52"/>
              </a:rPr>
              <a:t>Complexe d'oméga-3 et de lipides sous la forme rare d'esters de cire.</a:t>
            </a:r>
          </a:p>
          <a:p>
            <a:pPr marL="285750" lvl="0" indent="-285750">
              <a:buClr>
                <a:srgbClr val="262626"/>
              </a:buClr>
              <a:buSzPts val="1400"/>
              <a:buFont typeface="Arial"/>
              <a:buChar char="✓"/>
            </a:pPr>
            <a:endParaRPr lang="fr-FR" dirty="0">
              <a:solidFill>
                <a:srgbClr val="262626"/>
              </a:solidFill>
              <a:latin typeface="Gilroy" panose="00000500000000000000" pitchFamily="50" charset="-52"/>
            </a:endParaRPr>
          </a:p>
          <a:p>
            <a:pPr marL="285750" lvl="0" indent="-285750">
              <a:buClr>
                <a:srgbClr val="262626"/>
              </a:buClr>
              <a:buSzPts val="1400"/>
              <a:buFont typeface="Arial"/>
              <a:buChar char="✓"/>
            </a:pPr>
            <a:r>
              <a:rPr lang="fr-FR" dirty="0">
                <a:solidFill>
                  <a:srgbClr val="262626"/>
                </a:solidFill>
                <a:latin typeface="Gilroy" panose="00000500000000000000" pitchFamily="50" charset="-52"/>
              </a:rPr>
              <a:t>Produit d'origine naturelle avec une production écologique</a:t>
            </a:r>
            <a:endParaRPr dirty="0">
              <a:latin typeface="Gilroy" panose="00000500000000000000" pitchFamily="50" charset="-52"/>
            </a:endParaRPr>
          </a:p>
        </p:txBody>
      </p:sp>
      <p:pic>
        <p:nvPicPr>
          <p:cNvPr id="306" name="Google Shape;306;p44" descr="Рисунок 1"/>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7"/>
          <p:cNvSpPr/>
          <p:nvPr/>
        </p:nvSpPr>
        <p:spPr>
          <a:xfrm>
            <a:off x="5040000" y="-1"/>
            <a:ext cx="5037481" cy="5667482"/>
          </a:xfrm>
          <a:prstGeom prst="rect">
            <a:avLst/>
          </a:prstGeom>
          <a:solidFill>
            <a:srgbClr val="940A3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0" name="Google Shape;110;p27"/>
          <p:cNvSpPr txBox="1"/>
          <p:nvPr/>
        </p:nvSpPr>
        <p:spPr>
          <a:xfrm>
            <a:off x="616016" y="421919"/>
            <a:ext cx="4250274" cy="1869743"/>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fr-FR" sz="2700" dirty="0">
                <a:solidFill>
                  <a:srgbClr val="262626"/>
                </a:solidFill>
                <a:latin typeface="Gilroy" panose="00000500000000000000" pitchFamily="50" charset="-52"/>
              </a:rPr>
              <a:t>Les conditions de vie, les habitudes alimentaires et les besoins énergétiques de l'homme ont considérablement changé</a:t>
            </a:r>
            <a:endParaRPr dirty="0">
              <a:latin typeface="Gilroy" panose="00000500000000000000" pitchFamily="50" charset="-52"/>
            </a:endParaRPr>
          </a:p>
        </p:txBody>
      </p:sp>
      <p:sp>
        <p:nvSpPr>
          <p:cNvPr id="111" name="Google Shape;111;p27"/>
          <p:cNvSpPr txBox="1"/>
          <p:nvPr/>
        </p:nvSpPr>
        <p:spPr>
          <a:xfrm>
            <a:off x="613134" y="2550543"/>
            <a:ext cx="3655576" cy="215444"/>
          </a:xfrm>
          <a:prstGeom prst="rect">
            <a:avLst/>
          </a:prstGeom>
          <a:noFill/>
          <a:ln>
            <a:noFill/>
          </a:ln>
        </p:spPr>
        <p:txBody>
          <a:bodyPr spcFirstLastPara="1" wrap="square" lIns="0" tIns="0" rIns="0" bIns="0" anchor="t" anchorCtr="0">
            <a:spAutoFit/>
          </a:bodyPr>
          <a:lstStyle/>
          <a:p>
            <a:pPr lvl="0">
              <a:buClr>
                <a:srgbClr val="262626"/>
              </a:buClr>
              <a:buSzPts val="1400"/>
            </a:pPr>
            <a:r>
              <a:rPr lang="fr-FR" dirty="0">
                <a:solidFill>
                  <a:srgbClr val="262626"/>
                </a:solidFill>
                <a:latin typeface="Gilroy" panose="00000500000000000000" pitchFamily="50" charset="-52"/>
              </a:rPr>
              <a:t>Il y a des centaines et des milliers d'années.</a:t>
            </a:r>
            <a:endParaRPr dirty="0">
              <a:latin typeface="Gilroy" panose="00000500000000000000" pitchFamily="50" charset="-52"/>
            </a:endParaRPr>
          </a:p>
        </p:txBody>
      </p:sp>
      <p:sp>
        <p:nvSpPr>
          <p:cNvPr id="112" name="Google Shape;112;p27"/>
          <p:cNvSpPr txBox="1"/>
          <p:nvPr/>
        </p:nvSpPr>
        <p:spPr>
          <a:xfrm>
            <a:off x="607376" y="2983376"/>
            <a:ext cx="3661334" cy="1400383"/>
          </a:xfrm>
          <a:prstGeom prst="rect">
            <a:avLst/>
          </a:prstGeom>
          <a:noFill/>
          <a:ln>
            <a:noFill/>
          </a:ln>
        </p:spPr>
        <p:txBody>
          <a:bodyPr spcFirstLastPara="1" wrap="square" lIns="0" tIns="0" rIns="0" bIns="0" anchor="t" anchorCtr="0">
            <a:spAutoFit/>
          </a:bodyPr>
          <a:lstStyle/>
          <a:p>
            <a:pPr marL="285750" lvl="0" indent="-285750">
              <a:buClr>
                <a:srgbClr val="262626"/>
              </a:buClr>
              <a:buSzPts val="1300"/>
              <a:buFont typeface="Arial" panose="020B0604020202020204" pitchFamily="34" charset="0"/>
              <a:buChar char="•"/>
            </a:pPr>
            <a:r>
              <a:rPr lang="fr-FR" sz="1300" dirty="0">
                <a:solidFill>
                  <a:srgbClr val="262626"/>
                </a:solidFill>
                <a:latin typeface="Gilroy" panose="00000500000000000000" pitchFamily="50" charset="-52"/>
              </a:rPr>
              <a:t>Une alimentation saisonnière à partir de sources accessibles</a:t>
            </a:r>
          </a:p>
          <a:p>
            <a:pPr marL="285750" lvl="0" indent="-285750">
              <a:buClr>
                <a:srgbClr val="262626"/>
              </a:buClr>
              <a:buSzPts val="1300"/>
              <a:buFont typeface="Arial" panose="020B0604020202020204" pitchFamily="34" charset="0"/>
              <a:buChar char="•"/>
            </a:pPr>
            <a:r>
              <a:rPr lang="fr-FR" sz="1300" dirty="0">
                <a:solidFill>
                  <a:srgbClr val="262626"/>
                </a:solidFill>
                <a:latin typeface="Gilroy" panose="00000500000000000000" pitchFamily="50" charset="-52"/>
              </a:rPr>
              <a:t>La viande est inaccessible pour de nombreux segments de la population</a:t>
            </a:r>
          </a:p>
          <a:p>
            <a:pPr marL="285750" lvl="0" indent="-285750">
              <a:buClr>
                <a:srgbClr val="262626"/>
              </a:buClr>
              <a:buSzPts val="1300"/>
              <a:buFont typeface="Arial" panose="020B0604020202020204" pitchFamily="34" charset="0"/>
              <a:buChar char="•"/>
            </a:pPr>
            <a:r>
              <a:rPr lang="fr-FR" sz="1300" dirty="0">
                <a:solidFill>
                  <a:srgbClr val="262626"/>
                </a:solidFill>
                <a:latin typeface="Gilroy" panose="00000500000000000000" pitchFamily="50" charset="-52"/>
              </a:rPr>
              <a:t>Travail physique difficile</a:t>
            </a:r>
          </a:p>
          <a:p>
            <a:pPr marL="285750" lvl="0" indent="-285750">
              <a:buClr>
                <a:srgbClr val="262626"/>
              </a:buClr>
              <a:buSzPts val="1300"/>
              <a:buFont typeface="Arial" panose="020B0604020202020204" pitchFamily="34" charset="0"/>
              <a:buChar char="•"/>
            </a:pPr>
            <a:r>
              <a:rPr lang="fr-FR" sz="1300" dirty="0">
                <a:solidFill>
                  <a:srgbClr val="262626"/>
                </a:solidFill>
                <a:latin typeface="Gilroy" panose="00000500000000000000" pitchFamily="50" charset="-52"/>
              </a:rPr>
              <a:t>Conditions de vie rigoureusesAbsence de technologie</a:t>
            </a:r>
            <a:endParaRPr dirty="0">
              <a:latin typeface="Gilroy" panose="00000500000000000000" pitchFamily="50" charset="-52"/>
            </a:endParaRPr>
          </a:p>
        </p:txBody>
      </p:sp>
      <p:sp>
        <p:nvSpPr>
          <p:cNvPr id="113" name="Google Shape;113;p27"/>
          <p:cNvSpPr txBox="1"/>
          <p:nvPr/>
        </p:nvSpPr>
        <p:spPr>
          <a:xfrm>
            <a:off x="557784" y="4355462"/>
            <a:ext cx="4263507" cy="781017"/>
          </a:xfrm>
          <a:prstGeom prst="rect">
            <a:avLst/>
          </a:prstGeom>
          <a:noFill/>
          <a:ln>
            <a:noFill/>
          </a:ln>
        </p:spPr>
        <p:txBody>
          <a:bodyPr spcFirstLastPara="1" wrap="square" lIns="44975" tIns="44975" rIns="44975" bIns="44975" anchor="t" anchorCtr="0">
            <a:spAutoFit/>
          </a:bodyPr>
          <a:lstStyle/>
          <a:p>
            <a:pPr lvl="0">
              <a:lnSpc>
                <a:spcPct val="115000"/>
              </a:lnSpc>
              <a:buClr>
                <a:srgbClr val="262626"/>
              </a:buClr>
              <a:buSzPts val="1300"/>
            </a:pPr>
            <a:r>
              <a:rPr lang="fr-FR" sz="1300" dirty="0">
                <a:solidFill>
                  <a:srgbClr val="262626"/>
                </a:solidFill>
                <a:latin typeface="Gilroy" panose="00000500000000000000" pitchFamily="50" charset="-52"/>
              </a:rPr>
              <a:t>Des conditions rudes et imprévisibles ont appris au corps humain à stocker, conserver et dépenser rationnellement l'énergie qu'il reçoit</a:t>
            </a:r>
            <a:endParaRPr dirty="0">
              <a:latin typeface="Gilroy" panose="00000500000000000000" pitchFamily="50" charset="-52"/>
            </a:endParaRPr>
          </a:p>
        </p:txBody>
      </p:sp>
      <p:sp>
        <p:nvSpPr>
          <p:cNvPr id="114" name="Google Shape;114;p27"/>
          <p:cNvSpPr txBox="1"/>
          <p:nvPr/>
        </p:nvSpPr>
        <p:spPr>
          <a:xfrm>
            <a:off x="5551920" y="2983376"/>
            <a:ext cx="4109440" cy="1400383"/>
          </a:xfrm>
          <a:prstGeom prst="rect">
            <a:avLst/>
          </a:prstGeom>
          <a:noFill/>
          <a:ln>
            <a:noFill/>
          </a:ln>
        </p:spPr>
        <p:txBody>
          <a:bodyPr spcFirstLastPara="1" wrap="square" lIns="0" tIns="0" rIns="0" bIns="0" anchor="t" anchorCtr="0">
            <a:spAutoFit/>
          </a:bodyPr>
          <a:lstStyle/>
          <a:p>
            <a:pPr marL="215999" lvl="0" indent="-215999">
              <a:buClr>
                <a:srgbClr val="FFFFFF"/>
              </a:buClr>
              <a:buSzPts val="1300"/>
              <a:buFont typeface="Noto Sans Symbols"/>
              <a:buChar char="∙"/>
            </a:pPr>
            <a:r>
              <a:rPr lang="fr-FR" sz="1300" dirty="0">
                <a:solidFill>
                  <a:srgbClr val="FFFFFF"/>
                </a:solidFill>
                <a:latin typeface="Gilroy" panose="00000500000000000000" pitchFamily="50" charset="-52"/>
              </a:rPr>
              <a:t>Une alimentation diversifiée disponible tout au long de l'année</a:t>
            </a:r>
          </a:p>
          <a:p>
            <a:pPr marL="215999" lvl="0" indent="-215999">
              <a:buClr>
                <a:srgbClr val="FFFFFF"/>
              </a:buClr>
              <a:buSzPts val="1300"/>
              <a:buFont typeface="Noto Sans Symbols"/>
              <a:buChar char="∙"/>
            </a:pPr>
            <a:r>
              <a:rPr lang="fr-FR" sz="1300" dirty="0">
                <a:solidFill>
                  <a:srgbClr val="FFFFFF"/>
                </a:solidFill>
                <a:latin typeface="Gilroy" panose="00000500000000000000" pitchFamily="50" charset="-52"/>
              </a:rPr>
              <a:t>La viande est accessible à tous les segments de la population</a:t>
            </a:r>
          </a:p>
          <a:p>
            <a:pPr marL="215999" lvl="0" indent="-215999">
              <a:buClr>
                <a:srgbClr val="FFFFFF"/>
              </a:buClr>
              <a:buSzPts val="1300"/>
              <a:buFont typeface="Noto Sans Symbols"/>
              <a:buChar char="∙"/>
            </a:pPr>
            <a:r>
              <a:rPr lang="fr-FR" sz="1300" dirty="0">
                <a:solidFill>
                  <a:srgbClr val="FFFFFF"/>
                </a:solidFill>
                <a:latin typeface="Gilroy" panose="00000500000000000000" pitchFamily="50" charset="-52"/>
              </a:rPr>
              <a:t>Les travaux physiques pénibles sont rares</a:t>
            </a:r>
          </a:p>
          <a:p>
            <a:pPr marL="215999" lvl="0" indent="-215999">
              <a:buClr>
                <a:srgbClr val="FFFFFF"/>
              </a:buClr>
              <a:buSzPts val="1300"/>
              <a:buFont typeface="Noto Sans Symbols"/>
              <a:buChar char="∙"/>
            </a:pPr>
            <a:r>
              <a:rPr lang="fr-FR" sz="1300" dirty="0">
                <a:solidFill>
                  <a:srgbClr val="FFFFFF"/>
                </a:solidFill>
                <a:latin typeface="Gilroy" panose="00000500000000000000" pitchFamily="50" charset="-52"/>
              </a:rPr>
              <a:t>Des conditions de vie confortables</a:t>
            </a:r>
          </a:p>
          <a:p>
            <a:pPr marL="215999" lvl="0" indent="-215999">
              <a:buClr>
                <a:srgbClr val="FFFFFF"/>
              </a:buClr>
              <a:buSzPts val="1300"/>
              <a:buFont typeface="Noto Sans Symbols"/>
              <a:buChar char="∙"/>
            </a:pPr>
            <a:r>
              <a:rPr lang="fr-FR" sz="1300" dirty="0">
                <a:solidFill>
                  <a:srgbClr val="FFFFFF"/>
                </a:solidFill>
                <a:latin typeface="Gilroy" panose="00000500000000000000" pitchFamily="50" charset="-52"/>
              </a:rPr>
              <a:t>Diverses technologies au service de l'homme</a:t>
            </a:r>
            <a:endParaRPr dirty="0">
              <a:latin typeface="Gilroy" panose="00000500000000000000" pitchFamily="50" charset="-52"/>
            </a:endParaRPr>
          </a:p>
        </p:txBody>
      </p:sp>
      <p:sp>
        <p:nvSpPr>
          <p:cNvPr id="115" name="Google Shape;115;p27"/>
          <p:cNvSpPr txBox="1"/>
          <p:nvPr/>
        </p:nvSpPr>
        <p:spPr>
          <a:xfrm>
            <a:off x="5531118" y="4355462"/>
            <a:ext cx="4093399" cy="550954"/>
          </a:xfrm>
          <a:prstGeom prst="rect">
            <a:avLst/>
          </a:prstGeom>
          <a:noFill/>
          <a:ln>
            <a:noFill/>
          </a:ln>
        </p:spPr>
        <p:txBody>
          <a:bodyPr spcFirstLastPara="1" wrap="square" lIns="44975" tIns="44975" rIns="44975" bIns="44975" anchor="t" anchorCtr="0">
            <a:spAutoFit/>
          </a:bodyPr>
          <a:lstStyle/>
          <a:p>
            <a:pPr lvl="0">
              <a:lnSpc>
                <a:spcPct val="115000"/>
              </a:lnSpc>
              <a:buClr>
                <a:srgbClr val="FFFFFF"/>
              </a:buClr>
              <a:buSzPts val="1300"/>
            </a:pPr>
            <a:r>
              <a:rPr lang="fr-FR" sz="1300" dirty="0">
                <a:solidFill>
                  <a:srgbClr val="FFFFFF"/>
                </a:solidFill>
                <a:latin typeface="Gilroy" panose="00000500000000000000" pitchFamily="50" charset="-52"/>
              </a:rPr>
              <a:t>L'homme moderne a l'embarras du choix pour une dépense énergétique minimale</a:t>
            </a:r>
            <a:endParaRPr dirty="0">
              <a:latin typeface="Gilroy" panose="00000500000000000000" pitchFamily="50" charset="-52"/>
            </a:endParaRPr>
          </a:p>
        </p:txBody>
      </p:sp>
      <p:sp>
        <p:nvSpPr>
          <p:cNvPr id="116" name="Google Shape;116;p27"/>
          <p:cNvSpPr txBox="1"/>
          <p:nvPr/>
        </p:nvSpPr>
        <p:spPr>
          <a:xfrm>
            <a:off x="5528159" y="2550543"/>
            <a:ext cx="978439" cy="215444"/>
          </a:xfrm>
          <a:prstGeom prst="rect">
            <a:avLst/>
          </a:prstGeom>
          <a:noFill/>
          <a:ln>
            <a:noFill/>
          </a:ln>
        </p:spPr>
        <p:txBody>
          <a:bodyPr spcFirstLastPara="1" wrap="square" lIns="0" tIns="0" rIns="0" bIns="0" anchor="t" anchorCtr="0">
            <a:spAutoFit/>
          </a:bodyPr>
          <a:lstStyle/>
          <a:p>
            <a:pPr lvl="0">
              <a:buClr>
                <a:srgbClr val="FFFFFF"/>
              </a:buClr>
              <a:buSzPts val="1400"/>
            </a:pPr>
            <a:r>
              <a:rPr lang="en-US" dirty="0" err="1">
                <a:solidFill>
                  <a:srgbClr val="FFFFFF"/>
                </a:solidFill>
                <a:latin typeface="Gilroy" panose="00000500000000000000" pitchFamily="50" charset="-52"/>
              </a:rPr>
              <a:t>Aujourd'hui</a:t>
            </a:r>
            <a:endParaRPr dirty="0">
              <a:latin typeface="Gilroy" panose="00000500000000000000" pitchFamily="50" charset="-52"/>
            </a:endParaRPr>
          </a:p>
        </p:txBody>
      </p:sp>
      <p:pic>
        <p:nvPicPr>
          <p:cNvPr id="117" name="Google Shape;117;p27" descr="Рисунок 95"/>
          <p:cNvPicPr preferRelativeResize="0"/>
          <p:nvPr/>
        </p:nvPicPr>
        <p:blipFill rotWithShape="1">
          <a:blip r:embed="rId3">
            <a:alphaModFix/>
            <a:lum bright="70000" contrast="-70000"/>
          </a:blip>
          <a:srcRect/>
          <a:stretch/>
        </p:blipFill>
        <p:spPr>
          <a:xfrm>
            <a:off x="4677840" y="96480"/>
            <a:ext cx="5293081" cy="1989721"/>
          </a:xfrm>
          <a:prstGeom prst="rect">
            <a:avLst/>
          </a:prstGeom>
          <a:noFill/>
          <a:ln>
            <a:noFill/>
          </a:ln>
        </p:spPr>
      </p:pic>
      <p:pic>
        <p:nvPicPr>
          <p:cNvPr id="118" name="Google Shape;118;p27" descr="Рисунок 2"/>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40A32"/>
        </a:solidFill>
        <a:effectLst/>
      </p:bgPr>
    </p:bg>
    <p:spTree>
      <p:nvGrpSpPr>
        <p:cNvPr id="1" name="Shape 310"/>
        <p:cNvGrpSpPr/>
        <p:nvPr/>
      </p:nvGrpSpPr>
      <p:grpSpPr>
        <a:xfrm>
          <a:off x="0" y="0"/>
          <a:ext cx="0" cy="0"/>
          <a:chOff x="0" y="0"/>
          <a:chExt cx="0" cy="0"/>
        </a:xfrm>
      </p:grpSpPr>
      <p:sp>
        <p:nvSpPr>
          <p:cNvPr id="311" name="Google Shape;311;p45"/>
          <p:cNvSpPr txBox="1"/>
          <p:nvPr/>
        </p:nvSpPr>
        <p:spPr>
          <a:xfrm>
            <a:off x="602309" y="681224"/>
            <a:ext cx="8592080" cy="1121846"/>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fr-FR" sz="2700" dirty="0">
                <a:solidFill>
                  <a:srgbClr val="FFFFFF"/>
                </a:solidFill>
                <a:latin typeface="Gilroy" panose="00000500000000000000" pitchFamily="50" charset="-52"/>
              </a:rPr>
              <a:t>L'huile de plancton de qualité supérieure : un substitut aux suppléments traditionnels d'oméga-3 provenant du poisson ? Oui ou non ?</a:t>
            </a:r>
            <a:endParaRPr dirty="0">
              <a:latin typeface="Gilroy" panose="00000500000000000000" pitchFamily="50" charset="-52"/>
            </a:endParaRPr>
          </a:p>
        </p:txBody>
      </p:sp>
      <p:sp>
        <p:nvSpPr>
          <p:cNvPr id="312" name="Google Shape;312;p45"/>
          <p:cNvSpPr txBox="1"/>
          <p:nvPr/>
        </p:nvSpPr>
        <p:spPr>
          <a:xfrm>
            <a:off x="611187" y="3023530"/>
            <a:ext cx="4129489" cy="1292662"/>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ea typeface="Arial Unicode MS" panose="020B0604020202020204" pitchFamily="34" charset="-128"/>
                <a:cs typeface="Arial Unicode MS" panose="020B0604020202020204" pitchFamily="34" charset="-128"/>
                <a:sym typeface="Ultra"/>
              </a:rPr>
              <a:t>Les oméga-3 de poisson et de krill sous forme naturelle, d'ester éthylique ou de triglycérides réduits sont absorbés, ce qui signifie qu'ils pénètrent rapidement dans la circulation sanguine, contribuant ainsi à la santé cardiovasculaire, cérébrale et visuelle.</a:t>
            </a:r>
            <a:endParaRPr dirty="0">
              <a:latin typeface="Gilroy" panose="00000500000000000000" pitchFamily="50" charset="-52"/>
              <a:ea typeface="Arial Unicode MS" panose="020B0604020202020204" pitchFamily="34" charset="-128"/>
              <a:cs typeface="Arial Unicode MS" panose="020B0604020202020204" pitchFamily="34" charset="-128"/>
            </a:endParaRPr>
          </a:p>
        </p:txBody>
      </p:sp>
      <p:pic>
        <p:nvPicPr>
          <p:cNvPr id="313" name="Google Shape;313;p45" descr="Рисунок 11"/>
          <p:cNvPicPr preferRelativeResize="0"/>
          <p:nvPr/>
        </p:nvPicPr>
        <p:blipFill rotWithShape="1">
          <a:blip r:embed="rId3">
            <a:alphaModFix/>
          </a:blip>
          <a:srcRect/>
          <a:stretch/>
        </p:blipFill>
        <p:spPr>
          <a:xfrm>
            <a:off x="8818892" y="421228"/>
            <a:ext cx="691561" cy="119521"/>
          </a:xfrm>
          <a:prstGeom prst="rect">
            <a:avLst/>
          </a:prstGeom>
          <a:noFill/>
          <a:ln>
            <a:noFill/>
          </a:ln>
        </p:spPr>
      </p:pic>
      <p:pic>
        <p:nvPicPr>
          <p:cNvPr id="314" name="Google Shape;314;p45" descr="Рисунок 2"/>
          <p:cNvPicPr preferRelativeResize="0"/>
          <p:nvPr/>
        </p:nvPicPr>
        <p:blipFill rotWithShape="1">
          <a:blip r:embed="rId4">
            <a:alphaModFix/>
          </a:blip>
          <a:srcRect/>
          <a:stretch/>
        </p:blipFill>
        <p:spPr>
          <a:xfrm rot="-1011828">
            <a:off x="5981096" y="1839728"/>
            <a:ext cx="2812878" cy="1197063"/>
          </a:xfrm>
          <a:prstGeom prst="rect">
            <a:avLst/>
          </a:prstGeom>
          <a:noFill/>
          <a:ln>
            <a:noFill/>
          </a:ln>
        </p:spPr>
      </p:pic>
      <p:sp>
        <p:nvSpPr>
          <p:cNvPr id="315" name="Google Shape;315;p45"/>
          <p:cNvSpPr txBox="1"/>
          <p:nvPr/>
        </p:nvSpPr>
        <p:spPr>
          <a:xfrm>
            <a:off x="5058898" y="3023530"/>
            <a:ext cx="4804193" cy="1508105"/>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ea typeface="Arial Unicode MS" panose="020B0604020202020204" pitchFamily="34" charset="-128"/>
                <a:cs typeface="Arial Unicode MS" panose="020B0604020202020204" pitchFamily="34" charset="-128"/>
                <a:sym typeface="Ultra"/>
              </a:rPr>
              <a:t>Les oméga-3 sous forme d'esters de cire complexes de l'huile de Calanus sont digérés, c'est-à-dire qu'ils pénètrent très lentement dans la circulation sanguine, c'est-à-dire qu'ils traversent le tube digestif pendant assez longtemps, et grâce à cela ils atteignent les intestins inférieurs, qui influencent les manifestations du syndrome métabolique.</a:t>
            </a:r>
            <a:endParaRPr dirty="0">
              <a:latin typeface="Gilroy" panose="00000500000000000000" pitchFamily="50" charset="-52"/>
              <a:ea typeface="Arial Unicode MS" panose="020B0604020202020204" pitchFamily="34" charset="-128"/>
              <a:cs typeface="Arial Unicode MS" panose="020B0604020202020204" pitchFamily="34" charset="-128"/>
            </a:endParaRPr>
          </a:p>
        </p:txBody>
      </p:sp>
      <p:sp>
        <p:nvSpPr>
          <p:cNvPr id="316" name="Google Shape;316;p45"/>
          <p:cNvSpPr txBox="1"/>
          <p:nvPr/>
        </p:nvSpPr>
        <p:spPr>
          <a:xfrm>
            <a:off x="611187" y="4567278"/>
            <a:ext cx="7774870" cy="373949"/>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en-US" sz="2700" dirty="0">
                <a:solidFill>
                  <a:srgbClr val="FFFFFF"/>
                </a:solidFill>
                <a:latin typeface="Gilroy" panose="00000500000000000000" pitchFamily="50" charset="-52"/>
              </a:rPr>
              <a:t>La </a:t>
            </a:r>
            <a:r>
              <a:rPr lang="en-US" sz="2700" dirty="0" err="1">
                <a:solidFill>
                  <a:srgbClr val="FFFFFF"/>
                </a:solidFill>
                <a:latin typeface="Gilroy" panose="00000500000000000000" pitchFamily="50" charset="-52"/>
              </a:rPr>
              <a:t>réponse</a:t>
            </a:r>
            <a:r>
              <a:rPr lang="en-US" sz="2700" dirty="0">
                <a:solidFill>
                  <a:srgbClr val="FFFFFF"/>
                </a:solidFill>
                <a:latin typeface="Gilroy" panose="00000500000000000000" pitchFamily="50" charset="-52"/>
              </a:rPr>
              <a:t> </a:t>
            </a:r>
            <a:r>
              <a:rPr lang="en-US" sz="2700" dirty="0" err="1">
                <a:solidFill>
                  <a:srgbClr val="FFFFFF"/>
                </a:solidFill>
                <a:latin typeface="Gilroy" panose="00000500000000000000" pitchFamily="50" charset="-52"/>
              </a:rPr>
              <a:t>est</a:t>
            </a:r>
            <a:r>
              <a:rPr lang="en-US" sz="2700" dirty="0">
                <a:solidFill>
                  <a:srgbClr val="FFFFFF"/>
                </a:solidFill>
                <a:latin typeface="Gilroy" panose="00000500000000000000" pitchFamily="50" charset="-52"/>
              </a:rPr>
              <a:t> non</a:t>
            </a:r>
            <a:endParaRPr lang="ru-RU" sz="2800" dirty="0">
              <a:latin typeface="Gilroy" panose="00000500000000000000" pitchFamily="50" charset="-52"/>
            </a:endParaRPr>
          </a:p>
        </p:txBody>
      </p:sp>
      <p:sp>
        <p:nvSpPr>
          <p:cNvPr id="317" name="Google Shape;317;p45"/>
          <p:cNvSpPr txBox="1"/>
          <p:nvPr/>
        </p:nvSpPr>
        <p:spPr>
          <a:xfrm>
            <a:off x="602309" y="4994371"/>
            <a:ext cx="8216583" cy="215444"/>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ea typeface="Arial Unicode MS" panose="020B0604020202020204" pitchFamily="34" charset="-128"/>
                <a:cs typeface="Arial Unicode MS" panose="020B0604020202020204" pitchFamily="34" charset="-128"/>
                <a:sym typeface="Ultra"/>
              </a:rPr>
              <a:t>Parce que la différence de taux d'assimilation détermine des "points d'application" différents.</a:t>
            </a:r>
            <a:endParaRPr dirty="0">
              <a:latin typeface="Gilroy" panose="00000500000000000000" pitchFamily="50" charset="-52"/>
              <a:ea typeface="Arial Unicode MS" panose="020B0604020202020204" pitchFamily="34" charset="-128"/>
              <a:cs typeface="Arial Unicode MS" panose="020B0604020202020204" pitchFamily="34" charset="-128"/>
            </a:endParaRPr>
          </a:p>
        </p:txBody>
      </p:sp>
      <p:pic>
        <p:nvPicPr>
          <p:cNvPr id="318" name="Google Shape;318;p45" descr="Рисунок 6"/>
          <p:cNvPicPr preferRelativeResize="0"/>
          <p:nvPr/>
        </p:nvPicPr>
        <p:blipFill rotWithShape="1">
          <a:blip r:embed="rId5">
            <a:alphaModFix/>
          </a:blip>
          <a:srcRect/>
          <a:stretch/>
        </p:blipFill>
        <p:spPr>
          <a:xfrm>
            <a:off x="176233" y="1759827"/>
            <a:ext cx="2812877" cy="1197062"/>
          </a:xfrm>
          <a:prstGeom prst="rect">
            <a:avLst/>
          </a:prstGeom>
          <a:noFill/>
          <a:ln>
            <a:noFill/>
          </a:ln>
        </p:spPr>
      </p:pic>
      <p:pic>
        <p:nvPicPr>
          <p:cNvPr id="319" name="Google Shape;319;p45" descr="Рисунок 7"/>
          <p:cNvPicPr preferRelativeResize="0"/>
          <p:nvPr/>
        </p:nvPicPr>
        <p:blipFill rotWithShape="1">
          <a:blip r:embed="rId6">
            <a:alphaModFix amt="80000"/>
          </a:blip>
          <a:srcRect l="13916" r="17816"/>
          <a:stretch/>
        </p:blipFill>
        <p:spPr>
          <a:xfrm>
            <a:off x="2410690" y="1739287"/>
            <a:ext cx="1920242" cy="1197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p:nvPr/>
        </p:nvSpPr>
        <p:spPr>
          <a:xfrm>
            <a:off x="615790" y="615257"/>
            <a:ext cx="7125538" cy="747897"/>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fr-FR" sz="2700" dirty="0">
                <a:solidFill>
                  <a:srgbClr val="262626"/>
                </a:solidFill>
                <a:latin typeface="Gilroy" panose="00000500000000000000" pitchFamily="50" charset="-52"/>
              </a:rPr>
              <a:t>L'huile de </a:t>
            </a:r>
            <a:r>
              <a:rPr lang="fr-FR" sz="2700" i="1" dirty="0">
                <a:solidFill>
                  <a:srgbClr val="262626"/>
                </a:solidFill>
                <a:latin typeface="Gilroy-RegularItalic" panose="00000500000000000000" pitchFamily="50" charset="-52"/>
              </a:rPr>
              <a:t>Calanus finmarchicus </a:t>
            </a:r>
            <a:r>
              <a:rPr lang="fr-FR" sz="2700" dirty="0">
                <a:solidFill>
                  <a:srgbClr val="262626"/>
                </a:solidFill>
                <a:latin typeface="Gilroy" panose="00000500000000000000" pitchFamily="50" charset="-52"/>
              </a:rPr>
              <a:t>: une preuve d'efficacité</a:t>
            </a:r>
            <a:endParaRPr sz="1800" b="0" i="0" u="none" strike="noStrike" cap="none" dirty="0">
              <a:solidFill>
                <a:srgbClr val="000000"/>
              </a:solidFill>
              <a:latin typeface="Gilroy" panose="00000500000000000000" pitchFamily="50" charset="-52"/>
              <a:sym typeface="Arial"/>
            </a:endParaRPr>
          </a:p>
        </p:txBody>
      </p:sp>
      <p:sp>
        <p:nvSpPr>
          <p:cNvPr id="325" name="Google Shape;325;p46"/>
          <p:cNvSpPr txBox="1"/>
          <p:nvPr/>
        </p:nvSpPr>
        <p:spPr>
          <a:xfrm>
            <a:off x="617574" y="1674191"/>
            <a:ext cx="4185246" cy="3939540"/>
          </a:xfrm>
          <a:prstGeom prst="rect">
            <a:avLst/>
          </a:prstGeom>
          <a:noFill/>
          <a:ln>
            <a:noFill/>
          </a:ln>
        </p:spPr>
        <p:txBody>
          <a:bodyPr spcFirstLastPara="1" wrap="square" lIns="0" tIns="0" rIns="0" bIns="0" anchor="t" anchorCtr="0">
            <a:spAutoFit/>
          </a:bodyPr>
          <a:lstStyle/>
          <a:p>
            <a:pPr lvl="0">
              <a:buClr>
                <a:srgbClr val="262626"/>
              </a:buClr>
              <a:buSzPts val="1000"/>
            </a:pPr>
            <a:r>
              <a:rPr lang="fr-FR" sz="1000" dirty="0">
                <a:solidFill>
                  <a:srgbClr val="262626"/>
                </a:solidFill>
                <a:latin typeface="Gilroy" panose="00000500000000000000" pitchFamily="50" charset="-52"/>
              </a:rPr>
              <a:t>L'huile de Calanus finmarchicus a des effets favorables sur le métabolisme du glucose et la résistance à l'insuline chez les patients obèses après 12 semaines de prise.</a:t>
            </a:r>
            <a:r>
              <a:rPr lang="en-US" sz="1000" b="0" i="0" u="none" strike="noStrike" cap="none" dirty="0">
                <a:solidFill>
                  <a:srgbClr val="262626"/>
                </a:solidFill>
                <a:latin typeface="Gilroy" panose="00000500000000000000" pitchFamily="50" charset="-52"/>
                <a:sym typeface="Arial"/>
              </a:rPr>
              <a:t>(</a:t>
            </a:r>
            <a:r>
              <a:rPr lang="en-US" sz="1000" b="0" i="0" u="sng" strike="noStrike" cap="none" dirty="0">
                <a:solidFill>
                  <a:schemeClr val="hlink"/>
                </a:solidFill>
                <a:latin typeface="Gilroy" panose="00000500000000000000" pitchFamily="50" charset="-52"/>
                <a:sym typeface="Arial"/>
                <a:hlinkClick r:id="rId3"/>
              </a:rPr>
              <a:t>Institute of Food Science and Human Nutrition in Hannover, Germany</a:t>
            </a:r>
            <a:r>
              <a:rPr lang="en-US" sz="1000" b="0" i="0" u="none" strike="noStrike" cap="none" dirty="0">
                <a:solidFill>
                  <a:srgbClr val="262626"/>
                </a:solidFill>
                <a:latin typeface="Gilroy" panose="00000500000000000000" pitchFamily="50" charset="-52"/>
                <a:sym typeface="Arial"/>
              </a:rPr>
              <a:t>). </a:t>
            </a:r>
            <a:endParaRPr dirty="0">
              <a:latin typeface="Gilroy" panose="00000500000000000000" pitchFamily="50" charset="-52"/>
            </a:endParaRPr>
          </a:p>
          <a:p>
            <a:pPr lvl="0">
              <a:buClr>
                <a:srgbClr val="262626"/>
              </a:buClr>
              <a:buSzPts val="1000"/>
            </a:pPr>
            <a:r>
              <a:rPr lang="en-US" sz="1000" b="0" i="0" u="none" strike="noStrike" cap="none" dirty="0">
                <a:solidFill>
                  <a:srgbClr val="262626"/>
                </a:solidFill>
                <a:latin typeface="Gilroy" panose="00000500000000000000" pitchFamily="50" charset="-52"/>
                <a:sym typeface="Arial"/>
              </a:rPr>
              <a:t/>
            </a:r>
            <a:br>
              <a:rPr lang="en-US" sz="1000" b="0" i="0" u="none" strike="noStrike" cap="none" dirty="0">
                <a:solidFill>
                  <a:srgbClr val="262626"/>
                </a:solidFill>
                <a:latin typeface="Gilroy" panose="00000500000000000000" pitchFamily="50" charset="-52"/>
                <a:sym typeface="Arial"/>
              </a:rPr>
            </a:br>
            <a:r>
              <a:rPr lang="fr-FR" sz="1000" dirty="0">
                <a:solidFill>
                  <a:srgbClr val="262626"/>
                </a:solidFill>
                <a:latin typeface="Gilroy" panose="00000500000000000000" pitchFamily="50" charset="-52"/>
              </a:rPr>
              <a:t>La combinaison d'un exercice modéré et de la consommation d'huile de Calanus finmarchicus ou d'un régime alimentaire sain pendant 12 semaines peut contribuer à réduire la masse grasse chez les adultes âgés en surpoids qui ne font pas d'exercice.</a:t>
            </a:r>
            <a:r>
              <a:rPr lang="en-US" sz="1000" b="0" i="0" u="none" strike="noStrike" cap="none" dirty="0">
                <a:solidFill>
                  <a:srgbClr val="262626"/>
                </a:solidFill>
                <a:latin typeface="Gilroy" panose="00000500000000000000" pitchFamily="50" charset="-52"/>
                <a:sym typeface="Arial"/>
              </a:rPr>
              <a:t>(</a:t>
            </a:r>
            <a:r>
              <a:rPr lang="en-US" sz="1000" b="0" i="0" u="sng" strike="noStrike" cap="none" dirty="0">
                <a:solidFill>
                  <a:schemeClr val="hlink"/>
                </a:solidFill>
                <a:latin typeface="Gilroy" panose="00000500000000000000" pitchFamily="50" charset="-52"/>
                <a:sym typeface="Arial"/>
                <a:hlinkClick r:id="rId3"/>
              </a:rPr>
              <a:t>Institute of Food Science and Human Nutrition, Leibniz University Hannover, Germany</a:t>
            </a:r>
            <a:r>
              <a:rPr lang="en-US" sz="1000" b="0" i="0" u="none" strike="noStrike" cap="none" dirty="0">
                <a:solidFill>
                  <a:srgbClr val="262626"/>
                </a:solidFill>
                <a:latin typeface="Gilroy" panose="00000500000000000000" pitchFamily="50" charset="-52"/>
                <a:sym typeface="Arial"/>
              </a:rPr>
              <a:t>).</a:t>
            </a:r>
            <a:endParaRPr dirty="0">
              <a:latin typeface="Gilroy" panose="00000500000000000000" pitchFamily="50" charset="-52"/>
            </a:endParaRPr>
          </a:p>
          <a:p>
            <a:pPr lvl="0">
              <a:buClr>
                <a:srgbClr val="262626"/>
              </a:buClr>
              <a:buSzPts val="1000"/>
            </a:pPr>
            <a:r>
              <a:rPr lang="en-US" sz="1000" b="0" i="0" u="none" strike="noStrike" cap="none" dirty="0">
                <a:solidFill>
                  <a:srgbClr val="262626"/>
                </a:solidFill>
                <a:latin typeface="Gilroy" panose="00000500000000000000" pitchFamily="50" charset="-52"/>
                <a:sym typeface="Arial"/>
              </a:rPr>
              <a:t/>
            </a:r>
            <a:br>
              <a:rPr lang="en-US" sz="1000" b="0" i="0" u="none" strike="noStrike" cap="none" dirty="0">
                <a:solidFill>
                  <a:srgbClr val="262626"/>
                </a:solidFill>
                <a:latin typeface="Gilroy" panose="00000500000000000000" pitchFamily="50" charset="-52"/>
                <a:sym typeface="Arial"/>
              </a:rPr>
            </a:br>
            <a:r>
              <a:rPr lang="fr-FR" sz="1000" dirty="0">
                <a:solidFill>
                  <a:srgbClr val="262626"/>
                </a:solidFill>
                <a:latin typeface="Gilroy" panose="00000500000000000000" pitchFamily="50" charset="-52"/>
              </a:rPr>
              <a:t>Les différents composants lipidiques de l'huile de Calanus finmarchicus peuvent être utilisés comme nutraceutiques pour réduire l'obésité et les troubles métaboliques liés à l'obésité.</a:t>
            </a:r>
            <a:r>
              <a:rPr lang="en-US" sz="1000" b="0" i="0" u="none" strike="noStrike" cap="none" dirty="0">
                <a:solidFill>
                  <a:srgbClr val="262626"/>
                </a:solidFill>
                <a:latin typeface="Gilroy" panose="00000500000000000000" pitchFamily="50" charset="-52"/>
                <a:sym typeface="Arial"/>
              </a:rPr>
              <a:t>(</a:t>
            </a:r>
            <a:r>
              <a:rPr lang="en-US" sz="1000" b="0" i="0" u="sng" strike="noStrike" cap="none" dirty="0">
                <a:solidFill>
                  <a:schemeClr val="hlink"/>
                </a:solidFill>
                <a:latin typeface="Gilroy" panose="00000500000000000000" pitchFamily="50" charset="-52"/>
                <a:sym typeface="Arial"/>
                <a:hlinkClick r:id="rId3"/>
              </a:rPr>
              <a:t>Institute of Food Science and Human Nutrition, Leibniz University Hannover, Germany</a:t>
            </a:r>
            <a:r>
              <a:rPr lang="en-US" sz="1000" b="0" i="0" u="none" strike="noStrike" cap="none" dirty="0">
                <a:solidFill>
                  <a:srgbClr val="262626"/>
                </a:solidFill>
                <a:latin typeface="Gilroy" panose="00000500000000000000" pitchFamily="50" charset="-52"/>
                <a:sym typeface="Arial"/>
              </a:rPr>
              <a:t>, </a:t>
            </a:r>
            <a:r>
              <a:rPr lang="en-US" sz="1000" b="0" i="0" u="sng" strike="noStrike" cap="none" dirty="0">
                <a:solidFill>
                  <a:schemeClr val="hlink"/>
                </a:solidFill>
                <a:latin typeface="Gilroy" panose="00000500000000000000" pitchFamily="50" charset="-52"/>
                <a:sym typeface="Arial"/>
                <a:hlinkClick r:id="rId4"/>
              </a:rPr>
              <a:t>Institute of Sports Science, Justus-Liebig-University Giessen, Germany</a:t>
            </a:r>
            <a:r>
              <a:rPr lang="en-US" sz="1000" b="0" i="0" u="none" strike="noStrike" cap="none" dirty="0">
                <a:solidFill>
                  <a:srgbClr val="262626"/>
                </a:solidFill>
                <a:latin typeface="Gilroy" panose="00000500000000000000" pitchFamily="50" charset="-52"/>
                <a:sym typeface="Arial"/>
              </a:rPr>
              <a:t>).</a:t>
            </a:r>
            <a:endParaRPr dirty="0">
              <a:latin typeface="Gilroy" panose="00000500000000000000" pitchFamily="50" charset="-52"/>
            </a:endParaRPr>
          </a:p>
          <a:p>
            <a:pPr marL="0" marR="0" lvl="0" indent="0" algn="l" rtl="0">
              <a:lnSpc>
                <a:spcPct val="100000"/>
              </a:lnSpc>
              <a:spcBef>
                <a:spcPts val="0"/>
              </a:spcBef>
              <a:spcAft>
                <a:spcPts val="0"/>
              </a:spcAft>
              <a:buClr>
                <a:srgbClr val="262626"/>
              </a:buClr>
              <a:buSzPts val="1800"/>
              <a:buFont typeface="Arial"/>
              <a:buNone/>
            </a:pPr>
            <a:endParaRPr sz="1800" b="0" i="0" u="none" strike="noStrike" cap="none" dirty="0">
              <a:solidFill>
                <a:srgbClr val="000000"/>
              </a:solidFill>
              <a:latin typeface="Gilroy" panose="00000500000000000000" pitchFamily="50" charset="-52"/>
              <a:sym typeface="Arial"/>
            </a:endParaRPr>
          </a:p>
          <a:p>
            <a:pPr>
              <a:buClr>
                <a:srgbClr val="262626"/>
              </a:buClr>
              <a:buSzPts val="1000"/>
            </a:pPr>
            <a:r>
              <a:rPr lang="fr-FR" sz="1000" dirty="0">
                <a:solidFill>
                  <a:srgbClr val="262626"/>
                </a:solidFill>
                <a:latin typeface="Gilroy" panose="00000500000000000000" pitchFamily="50" charset="-52"/>
              </a:rPr>
              <a:t>L'association d'une supplémentation en huile de Calanus finmarchicus et d'exercices physiques pendant 4 mois a amélioré la fonction cardiorespiratoire chez les femmes âgées, ce qui a été associé à des mécanismes cardiodynamiques centraux et périphériques combinés.</a:t>
            </a:r>
            <a:r>
              <a:rPr lang="en-US" sz="1000" dirty="0">
                <a:solidFill>
                  <a:srgbClr val="262626"/>
                </a:solidFill>
                <a:latin typeface="Gilroy" panose="00000500000000000000" pitchFamily="50" charset="-52"/>
              </a:rPr>
              <a:t> (</a:t>
            </a:r>
            <a:r>
              <a:rPr lang="en-US" sz="1000" u="sng" dirty="0">
                <a:solidFill>
                  <a:schemeClr val="hlink"/>
                </a:solidFill>
                <a:latin typeface="Gilroy" panose="00000500000000000000" pitchFamily="50" charset="-52"/>
                <a:hlinkClick r:id="rId5"/>
              </a:rPr>
              <a:t>Charles University, 10000 Prague, Czech Republic</a:t>
            </a:r>
            <a:r>
              <a:rPr lang="en-US" sz="1000" dirty="0">
                <a:solidFill>
                  <a:srgbClr val="262626"/>
                </a:solidFill>
                <a:latin typeface="Gilroy" panose="00000500000000000000" pitchFamily="50" charset="-52"/>
              </a:rPr>
              <a:t>).</a:t>
            </a:r>
            <a:endParaRPr lang="en-US" sz="1000" dirty="0">
              <a:latin typeface="Gilroy" panose="00000500000000000000" pitchFamily="50" charset="-52"/>
            </a:endParaRPr>
          </a:p>
          <a:p>
            <a:pPr lvl="0">
              <a:buClr>
                <a:srgbClr val="262626"/>
              </a:buClr>
              <a:buSzPts val="1000"/>
            </a:pPr>
            <a:r>
              <a:rPr lang="en-US" sz="1000" b="0" i="0" u="none" strike="noStrike" cap="none" dirty="0">
                <a:solidFill>
                  <a:srgbClr val="262626"/>
                </a:solidFill>
                <a:latin typeface="Gilroy" panose="00000500000000000000" pitchFamily="50" charset="-52"/>
                <a:sym typeface="Arial"/>
              </a:rPr>
              <a:t/>
            </a:r>
            <a:br>
              <a:rPr lang="en-US" sz="1000" b="0" i="0" u="none" strike="noStrike" cap="none" dirty="0">
                <a:solidFill>
                  <a:srgbClr val="262626"/>
                </a:solidFill>
                <a:latin typeface="Gilroy" panose="00000500000000000000" pitchFamily="50" charset="-52"/>
                <a:sym typeface="Arial"/>
              </a:rPr>
            </a:br>
            <a:endParaRPr sz="1800" b="0" i="0" u="none" strike="noStrike" cap="none" dirty="0">
              <a:solidFill>
                <a:srgbClr val="000000"/>
              </a:solidFill>
              <a:latin typeface="Gilroy" panose="00000500000000000000" pitchFamily="50" charset="-52"/>
              <a:sym typeface="Arial"/>
            </a:endParaRPr>
          </a:p>
        </p:txBody>
      </p:sp>
      <p:sp>
        <p:nvSpPr>
          <p:cNvPr id="326" name="Google Shape;326;p46"/>
          <p:cNvSpPr txBox="1"/>
          <p:nvPr/>
        </p:nvSpPr>
        <p:spPr>
          <a:xfrm>
            <a:off x="5208818" y="1666793"/>
            <a:ext cx="4185245" cy="3046988"/>
          </a:xfrm>
          <a:prstGeom prst="rect">
            <a:avLst/>
          </a:prstGeom>
          <a:noFill/>
          <a:ln>
            <a:noFill/>
          </a:ln>
        </p:spPr>
        <p:txBody>
          <a:bodyPr spcFirstLastPara="1" wrap="square" lIns="0" tIns="0" rIns="0" bIns="0" anchor="t" anchorCtr="0">
            <a:spAutoFit/>
          </a:bodyPr>
          <a:lstStyle/>
          <a:p>
            <a:pPr lvl="0">
              <a:buClr>
                <a:srgbClr val="262626"/>
              </a:buClr>
              <a:buSzPts val="1800"/>
            </a:pPr>
            <a:r>
              <a:rPr lang="fr-FR" sz="1000" dirty="0">
                <a:latin typeface="Gilroy" panose="00000500000000000000" pitchFamily="50" charset="-52"/>
              </a:rPr>
              <a:t>L'ajout d'huile de Calanus finmarchicus à l'alimentation de souris soumises à un régime riche en graisses a permis de réduire de manière significative la quantité de graisse abdominale ainsi que la graisse ectopique (c'est-à-dire la graisse située à des endroits qui ne correspondent pas à sa distribution naturelle - dans le foie, les muscles squelettiques, le cœur et le pancréas). Une réduction significative de l'inflammation de faible intensité liée à l'obésité a été observée dans le tissu adipeux et une augmentation concomitante de la sensibilité au glucose a été constatée.</a:t>
            </a:r>
            <a:r>
              <a:rPr lang="en-US" sz="1000" b="0" i="0" u="none" strike="noStrike" cap="none" dirty="0">
                <a:solidFill>
                  <a:srgbClr val="262626"/>
                </a:solidFill>
                <a:latin typeface="Gilroy" panose="00000500000000000000" pitchFamily="50" charset="-52"/>
                <a:sym typeface="Arial"/>
              </a:rPr>
              <a:t>(</a:t>
            </a:r>
            <a:r>
              <a:rPr lang="en-US" sz="1000" b="0" i="0" u="sng" strike="noStrike" cap="none" dirty="0" err="1">
                <a:solidFill>
                  <a:schemeClr val="hlink"/>
                </a:solidFill>
                <a:latin typeface="Gilroy" panose="00000500000000000000" pitchFamily="50" charset="-52"/>
                <a:sym typeface="Arial"/>
                <a:hlinkClick r:id="rId6"/>
              </a:rPr>
              <a:t>UiT</a:t>
            </a:r>
            <a:r>
              <a:rPr lang="en-US" sz="1000" b="0" i="0" u="sng" strike="noStrike" cap="none" dirty="0">
                <a:solidFill>
                  <a:schemeClr val="hlink"/>
                </a:solidFill>
                <a:latin typeface="Gilroy" panose="00000500000000000000" pitchFamily="50" charset="-52"/>
                <a:sym typeface="Arial"/>
                <a:hlinkClick r:id="rId6"/>
              </a:rPr>
              <a:t> The Arctic University of Norway, </a:t>
            </a:r>
            <a:r>
              <a:rPr lang="en-US" sz="1000" b="0" i="0" u="sng" strike="noStrike" cap="none" dirty="0" err="1">
                <a:solidFill>
                  <a:schemeClr val="hlink"/>
                </a:solidFill>
                <a:latin typeface="Gilroy" panose="00000500000000000000" pitchFamily="50" charset="-52"/>
                <a:sym typeface="Arial"/>
                <a:hlinkClick r:id="rId6"/>
              </a:rPr>
              <a:t>Tromsø</a:t>
            </a:r>
            <a:r>
              <a:rPr lang="en-US" sz="1000" b="0" i="0" u="sng" strike="noStrike" cap="none" dirty="0">
                <a:solidFill>
                  <a:schemeClr val="hlink"/>
                </a:solidFill>
                <a:latin typeface="Gilroy" panose="00000500000000000000" pitchFamily="50" charset="-52"/>
                <a:sym typeface="Arial"/>
                <a:hlinkClick r:id="rId6"/>
              </a:rPr>
              <a:t>, Norway</a:t>
            </a:r>
            <a:r>
              <a:rPr lang="en-US" sz="1000" b="0" i="0" u="none" strike="noStrike" cap="none" dirty="0">
                <a:solidFill>
                  <a:srgbClr val="262626"/>
                </a:solidFill>
                <a:latin typeface="Gilroy" panose="00000500000000000000" pitchFamily="50" charset="-52"/>
                <a:sym typeface="Arial"/>
              </a:rPr>
              <a:t>).</a:t>
            </a:r>
            <a:endParaRPr dirty="0">
              <a:latin typeface="Gilroy" panose="00000500000000000000" pitchFamily="50" charset="-52"/>
            </a:endParaRPr>
          </a:p>
          <a:p>
            <a:pPr lvl="0">
              <a:buClr>
                <a:srgbClr val="262626"/>
              </a:buClr>
              <a:buSzPts val="1000"/>
            </a:pPr>
            <a:r>
              <a:rPr lang="en-US" sz="1000" b="0" i="0" u="none" strike="noStrike" cap="none" dirty="0">
                <a:solidFill>
                  <a:srgbClr val="262626"/>
                </a:solidFill>
                <a:latin typeface="Gilroy" panose="00000500000000000000" pitchFamily="50" charset="-52"/>
                <a:sym typeface="Arial"/>
              </a:rPr>
              <a:t/>
            </a:r>
            <a:br>
              <a:rPr lang="en-US" sz="1000" b="0" i="0" u="none" strike="noStrike" cap="none" dirty="0">
                <a:solidFill>
                  <a:srgbClr val="262626"/>
                </a:solidFill>
                <a:latin typeface="Gilroy" panose="00000500000000000000" pitchFamily="50" charset="-52"/>
                <a:sym typeface="Arial"/>
              </a:rPr>
            </a:br>
            <a:r>
              <a:rPr lang="fr-FR" sz="1000" dirty="0">
                <a:solidFill>
                  <a:srgbClr val="262626"/>
                </a:solidFill>
                <a:latin typeface="Gilroy" panose="00000500000000000000" pitchFamily="50" charset="-52"/>
              </a:rPr>
              <a:t>L'ajout d'huile de Calanus finmarchicus au régime alimentaire de souris femelles présentant un métabolisme lipidique déficient a atténué la formation de lésions athérosclérotiques et peut servir de régulateur nutritionnel efficace et sûr pour réduire le développement de l'athérosclérose.</a:t>
            </a:r>
            <a:r>
              <a:rPr lang="en-US" sz="1000" b="0" i="0" u="none" strike="noStrike" cap="none" dirty="0">
                <a:solidFill>
                  <a:srgbClr val="262626"/>
                </a:solidFill>
                <a:latin typeface="Gilroy" panose="00000500000000000000" pitchFamily="50" charset="-52"/>
                <a:sym typeface="Arial"/>
              </a:rPr>
              <a:t>(</a:t>
            </a:r>
            <a:r>
              <a:rPr lang="en-US" sz="1000" b="0" i="0" u="sng" strike="noStrike" cap="none" dirty="0">
                <a:solidFill>
                  <a:schemeClr val="hlink"/>
                </a:solidFill>
                <a:latin typeface="Gilroy" panose="00000500000000000000" pitchFamily="50" charset="-52"/>
                <a:sym typeface="Arial"/>
                <a:hlinkClick r:id="rId6"/>
              </a:rPr>
              <a:t>University of Troms, Troms, Norway</a:t>
            </a:r>
            <a:r>
              <a:rPr lang="en-US" sz="1000" b="0" i="0" u="none" strike="noStrike" cap="none" dirty="0">
                <a:solidFill>
                  <a:srgbClr val="000000"/>
                </a:solidFill>
                <a:latin typeface="Gilroy" panose="00000500000000000000" pitchFamily="50" charset="-52"/>
                <a:sym typeface="Arial"/>
              </a:rPr>
              <a:t>, </a:t>
            </a:r>
            <a:r>
              <a:rPr lang="en-US" sz="1000" b="0" i="0" u="sng" strike="noStrike" cap="none" dirty="0">
                <a:solidFill>
                  <a:schemeClr val="hlink"/>
                </a:solidFill>
                <a:latin typeface="Gilroy" panose="00000500000000000000" pitchFamily="50" charset="-52"/>
                <a:sym typeface="Arial"/>
                <a:hlinkClick r:id="rId7"/>
              </a:rPr>
              <a:t>University Hospital of North Norway, Troms, Norway</a:t>
            </a:r>
            <a:r>
              <a:rPr lang="en-US" sz="1000" b="0" i="0" u="none" strike="noStrike" cap="none" dirty="0">
                <a:solidFill>
                  <a:srgbClr val="000000"/>
                </a:solidFill>
                <a:latin typeface="Gilroy" panose="00000500000000000000" pitchFamily="50" charset="-52"/>
                <a:sym typeface="Arial"/>
              </a:rPr>
              <a:t>, </a:t>
            </a:r>
            <a:r>
              <a:rPr lang="en-US" sz="1000" b="0" i="0" u="sng" strike="noStrike" cap="none" dirty="0">
                <a:solidFill>
                  <a:schemeClr val="hlink"/>
                </a:solidFill>
                <a:latin typeface="Gilroy" panose="00000500000000000000" pitchFamily="50" charset="-52"/>
                <a:sym typeface="Arial"/>
                <a:hlinkClick r:id="rId8"/>
              </a:rPr>
              <a:t>Centre for Research-Based Innovation on Marine </a:t>
            </a:r>
            <a:r>
              <a:rPr lang="en-US" sz="1000" b="0" i="0" u="sng" strike="noStrike" cap="none" dirty="0" err="1">
                <a:solidFill>
                  <a:schemeClr val="hlink"/>
                </a:solidFill>
                <a:latin typeface="Gilroy" panose="00000500000000000000" pitchFamily="50" charset="-52"/>
                <a:sym typeface="Arial"/>
                <a:hlinkClick r:id="rId8"/>
              </a:rPr>
              <a:t>Bioactives</a:t>
            </a:r>
            <a:r>
              <a:rPr lang="en-US" sz="1000" b="0" i="0" u="sng" strike="noStrike" cap="none" dirty="0">
                <a:solidFill>
                  <a:schemeClr val="hlink"/>
                </a:solidFill>
                <a:latin typeface="Gilroy" panose="00000500000000000000" pitchFamily="50" charset="-52"/>
                <a:sym typeface="Arial"/>
                <a:hlinkClick r:id="rId8"/>
              </a:rPr>
              <a:t> and Drug </a:t>
            </a:r>
            <a:r>
              <a:rPr lang="en-US" sz="1000" b="0" i="0" u="sng" strike="noStrike" cap="none" dirty="0" err="1">
                <a:solidFill>
                  <a:schemeClr val="hlink"/>
                </a:solidFill>
                <a:latin typeface="Gilroy" panose="00000500000000000000" pitchFamily="50" charset="-52"/>
                <a:sym typeface="Arial"/>
                <a:hlinkClick r:id="rId8"/>
              </a:rPr>
              <a:t>Discovery,Troms</a:t>
            </a:r>
            <a:r>
              <a:rPr lang="en-US" sz="1000" b="0" i="0" u="sng" strike="noStrike" cap="none" dirty="0">
                <a:solidFill>
                  <a:schemeClr val="hlink"/>
                </a:solidFill>
                <a:latin typeface="Gilroy" panose="00000500000000000000" pitchFamily="50" charset="-52"/>
                <a:sym typeface="Arial"/>
                <a:hlinkClick r:id="rId8"/>
              </a:rPr>
              <a:t>, Norway</a:t>
            </a:r>
            <a:r>
              <a:rPr lang="en-US" sz="1000" b="0" i="0" u="none" strike="noStrike" cap="none" dirty="0">
                <a:solidFill>
                  <a:srgbClr val="262626"/>
                </a:solidFill>
                <a:latin typeface="Gilroy" panose="00000500000000000000" pitchFamily="50" charset="-52"/>
                <a:sym typeface="Arial"/>
              </a:rPr>
              <a:t>).</a:t>
            </a:r>
            <a:br>
              <a:rPr lang="en-US" sz="1000" b="0" i="0" u="none" strike="noStrike" cap="none" dirty="0">
                <a:solidFill>
                  <a:srgbClr val="262626"/>
                </a:solidFill>
                <a:latin typeface="Gilroy" panose="00000500000000000000" pitchFamily="50" charset="-52"/>
                <a:sym typeface="Arial"/>
              </a:rPr>
            </a:br>
            <a:endParaRPr sz="1800" b="0" i="0" u="none" strike="noStrike" cap="none" dirty="0">
              <a:solidFill>
                <a:srgbClr val="000000"/>
              </a:solidFill>
              <a:latin typeface="Gilroy" panose="00000500000000000000" pitchFamily="50" charset="-52"/>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p:nvPr/>
        </p:nvSpPr>
        <p:spPr>
          <a:xfrm>
            <a:off x="615790" y="384436"/>
            <a:ext cx="7125538" cy="373949"/>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en-US" sz="2700" dirty="0" err="1">
                <a:solidFill>
                  <a:srgbClr val="262626"/>
                </a:solidFill>
                <a:latin typeface="Gilroy" panose="00000500000000000000" pitchFamily="50" charset="-52"/>
              </a:rPr>
              <a:t>Bibliographie</a:t>
            </a:r>
            <a:r>
              <a:rPr lang="en-US" sz="2700" dirty="0">
                <a:solidFill>
                  <a:srgbClr val="262626"/>
                </a:solidFill>
                <a:latin typeface="Gilroy" panose="00000500000000000000" pitchFamily="50" charset="-52"/>
              </a:rPr>
              <a:t> :</a:t>
            </a:r>
            <a:endParaRPr dirty="0">
              <a:latin typeface="Gilroy" panose="00000500000000000000" pitchFamily="50" charset="-52"/>
            </a:endParaRPr>
          </a:p>
        </p:txBody>
      </p:sp>
      <p:sp>
        <p:nvSpPr>
          <p:cNvPr id="332" name="Google Shape;332;p47"/>
          <p:cNvSpPr txBox="1"/>
          <p:nvPr/>
        </p:nvSpPr>
        <p:spPr>
          <a:xfrm>
            <a:off x="617573" y="1008365"/>
            <a:ext cx="8899289" cy="406265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err="1">
                <a:solidFill>
                  <a:srgbClr val="262626"/>
                </a:solidFill>
                <a:latin typeface="Gilroy" panose="00000500000000000000" pitchFamily="50" charset="-52"/>
                <a:sym typeface="Arial"/>
              </a:rPr>
              <a:t>Maslo</a:t>
            </a:r>
            <a:r>
              <a:rPr lang="en-US" sz="800" b="0" i="0" u="none" strike="noStrike" cap="none" dirty="0">
                <a:solidFill>
                  <a:srgbClr val="262626"/>
                </a:solidFill>
                <a:latin typeface="Gilroy" panose="00000500000000000000" pitchFamily="50" charset="-52"/>
                <a:sym typeface="Arial"/>
              </a:rPr>
              <a:t> [1] </a:t>
            </a:r>
            <a:r>
              <a:rPr lang="en-US" sz="800" b="0" i="0" u="none" strike="noStrike" cap="none" dirty="0" err="1">
                <a:solidFill>
                  <a:srgbClr val="262626"/>
                </a:solidFill>
                <a:latin typeface="Gilroy" panose="00000500000000000000" pitchFamily="50" charset="-52"/>
                <a:sym typeface="Arial"/>
              </a:rPr>
              <a:t>Noubiap</a:t>
            </a:r>
            <a:r>
              <a:rPr lang="en-US" sz="800" b="0" i="0" u="none" strike="noStrike" cap="none" dirty="0">
                <a:solidFill>
                  <a:srgbClr val="262626"/>
                </a:solidFill>
                <a:latin typeface="Gilroy" panose="00000500000000000000" pitchFamily="50" charset="-52"/>
                <a:sym typeface="Arial"/>
              </a:rPr>
              <a:t> JJ, </a:t>
            </a:r>
            <a:r>
              <a:rPr lang="en-US" sz="800" b="0" i="0" u="none" strike="noStrike" cap="none" dirty="0" err="1">
                <a:solidFill>
                  <a:srgbClr val="262626"/>
                </a:solidFill>
                <a:latin typeface="Gilroy" panose="00000500000000000000" pitchFamily="50" charset="-52"/>
                <a:sym typeface="Arial"/>
              </a:rPr>
              <a:t>Nansseu</a:t>
            </a:r>
            <a:r>
              <a:rPr lang="en-US" sz="800" b="0" i="0" u="none" strike="noStrike" cap="none" dirty="0">
                <a:solidFill>
                  <a:srgbClr val="262626"/>
                </a:solidFill>
                <a:latin typeface="Gilroy" panose="00000500000000000000" pitchFamily="50" charset="-52"/>
                <a:sym typeface="Arial"/>
              </a:rPr>
              <a:t> JR, </a:t>
            </a:r>
            <a:r>
              <a:rPr lang="en-US" sz="800" b="0" i="0" u="none" strike="noStrike" cap="none" dirty="0" err="1">
                <a:solidFill>
                  <a:srgbClr val="262626"/>
                </a:solidFill>
                <a:latin typeface="Gilroy" panose="00000500000000000000" pitchFamily="50" charset="-52"/>
                <a:sym typeface="Arial"/>
              </a:rPr>
              <a:t>Lontchi-Yimagou</a:t>
            </a:r>
            <a:r>
              <a:rPr lang="en-US" sz="800" b="0" i="0" u="none" strike="noStrike" cap="none" dirty="0">
                <a:solidFill>
                  <a:srgbClr val="262626"/>
                </a:solidFill>
                <a:latin typeface="Gilroy" panose="00000500000000000000" pitchFamily="50" charset="-52"/>
                <a:sym typeface="Arial"/>
              </a:rPr>
              <a:t> E, </a:t>
            </a:r>
            <a:r>
              <a:rPr lang="en-US" sz="800" b="0" i="0" u="none" strike="noStrike" cap="none" dirty="0" err="1">
                <a:solidFill>
                  <a:srgbClr val="262626"/>
                </a:solidFill>
                <a:latin typeface="Gilroy" panose="00000500000000000000" pitchFamily="50" charset="-52"/>
                <a:sym typeface="Arial"/>
              </a:rPr>
              <a:t>Nkeck</a:t>
            </a:r>
            <a:r>
              <a:rPr lang="en-US" sz="800" b="0" i="0" u="none" strike="noStrike" cap="none" dirty="0">
                <a:solidFill>
                  <a:srgbClr val="262626"/>
                </a:solidFill>
                <a:latin typeface="Gilroy" panose="00000500000000000000" pitchFamily="50" charset="-52"/>
                <a:sym typeface="Arial"/>
              </a:rPr>
              <a:t> JR, </a:t>
            </a:r>
            <a:r>
              <a:rPr lang="en-US" sz="800" b="0" i="0" u="none" strike="noStrike" cap="none" dirty="0" err="1">
                <a:solidFill>
                  <a:srgbClr val="262626"/>
                </a:solidFill>
                <a:latin typeface="Gilroy" panose="00000500000000000000" pitchFamily="50" charset="-52"/>
                <a:sym typeface="Arial"/>
              </a:rPr>
              <a:t>Nyaga</a:t>
            </a:r>
            <a:r>
              <a:rPr lang="en-US" sz="800" b="0" i="0" u="none" strike="noStrike" cap="none" dirty="0">
                <a:solidFill>
                  <a:srgbClr val="262626"/>
                </a:solidFill>
                <a:latin typeface="Gilroy" panose="00000500000000000000" pitchFamily="50" charset="-52"/>
                <a:sym typeface="Arial"/>
              </a:rPr>
              <a:t> UF, </a:t>
            </a:r>
            <a:r>
              <a:rPr lang="en-US" sz="800" b="0" i="0" u="none" strike="noStrike" cap="none" dirty="0" err="1">
                <a:solidFill>
                  <a:srgbClr val="262626"/>
                </a:solidFill>
                <a:latin typeface="Gilroy" panose="00000500000000000000" pitchFamily="50" charset="-52"/>
                <a:sym typeface="Arial"/>
              </a:rPr>
              <a:t>Ngouo</a:t>
            </a:r>
            <a:r>
              <a:rPr lang="en-US" sz="800" b="0" i="0" u="none" strike="noStrike" cap="none" dirty="0">
                <a:solidFill>
                  <a:srgbClr val="262626"/>
                </a:solidFill>
                <a:latin typeface="Gilroy" panose="00000500000000000000" pitchFamily="50" charset="-52"/>
                <a:sym typeface="Arial"/>
              </a:rPr>
              <a:t> AT, </a:t>
            </a:r>
            <a:r>
              <a:rPr lang="en-US" sz="800" b="0" i="0" u="none" strike="noStrike" cap="none" dirty="0" err="1">
                <a:solidFill>
                  <a:srgbClr val="262626"/>
                </a:solidFill>
                <a:latin typeface="Gilroy" panose="00000500000000000000" pitchFamily="50" charset="-52"/>
                <a:sym typeface="Arial"/>
              </a:rPr>
              <a:t>Tounouga</a:t>
            </a:r>
            <a:r>
              <a:rPr lang="en-US" sz="800" b="0" i="0" u="none" strike="noStrike" cap="none" dirty="0">
                <a:solidFill>
                  <a:srgbClr val="262626"/>
                </a:solidFill>
                <a:latin typeface="Gilroy" panose="00000500000000000000" pitchFamily="50" charset="-52"/>
                <a:sym typeface="Arial"/>
              </a:rPr>
              <a:t> DN, </a:t>
            </a:r>
            <a:r>
              <a:rPr lang="en-US" sz="800" b="0" i="0" u="none" strike="noStrike" cap="none" dirty="0" err="1">
                <a:solidFill>
                  <a:srgbClr val="262626"/>
                </a:solidFill>
                <a:latin typeface="Gilroy" panose="00000500000000000000" pitchFamily="50" charset="-52"/>
                <a:sym typeface="Arial"/>
              </a:rPr>
              <a:t>Tianyi</a:t>
            </a:r>
            <a:r>
              <a:rPr lang="en-US" sz="800" b="0" i="0" u="none" strike="noStrike" cap="none" dirty="0">
                <a:solidFill>
                  <a:srgbClr val="262626"/>
                </a:solidFill>
                <a:latin typeface="Gilroy" panose="00000500000000000000" pitchFamily="50" charset="-52"/>
                <a:sym typeface="Arial"/>
              </a:rPr>
              <a:t> FL, </a:t>
            </a:r>
            <a:r>
              <a:rPr lang="en-US" sz="800" b="0" i="0" u="none" strike="noStrike" cap="none" dirty="0" err="1">
                <a:solidFill>
                  <a:srgbClr val="262626"/>
                </a:solidFill>
                <a:latin typeface="Gilroy" panose="00000500000000000000" pitchFamily="50" charset="-52"/>
                <a:sym typeface="Arial"/>
              </a:rPr>
              <a:t>Foka</a:t>
            </a:r>
            <a:r>
              <a:rPr lang="en-US" sz="800" b="0" i="0" u="none" strike="noStrike" cap="none" dirty="0">
                <a:solidFill>
                  <a:srgbClr val="262626"/>
                </a:solidFill>
                <a:latin typeface="Gilroy" panose="00000500000000000000" pitchFamily="50" charset="-52"/>
                <a:sym typeface="Arial"/>
              </a:rPr>
              <a:t> AJ, </a:t>
            </a:r>
            <a:r>
              <a:rPr lang="en-US" sz="800" b="0" i="0" u="none" strike="noStrike" cap="none" dirty="0" err="1">
                <a:solidFill>
                  <a:srgbClr val="262626"/>
                </a:solidFill>
                <a:latin typeface="Gilroy" panose="00000500000000000000" pitchFamily="50" charset="-52"/>
                <a:sym typeface="Arial"/>
              </a:rPr>
              <a:t>Ndoadoumgue</a:t>
            </a:r>
            <a:r>
              <a:rPr lang="en-US" sz="800" b="0" i="0" u="none" strike="noStrike" cap="none" dirty="0">
                <a:solidFill>
                  <a:srgbClr val="262626"/>
                </a:solidFill>
                <a:latin typeface="Gilroy" panose="00000500000000000000" pitchFamily="50" charset="-52"/>
                <a:sym typeface="Arial"/>
              </a:rPr>
              <a:t> AL, </a:t>
            </a:r>
            <a:r>
              <a:rPr lang="en-US" sz="800" b="0" i="0" u="none" strike="noStrike" cap="none" dirty="0" err="1">
                <a:solidFill>
                  <a:srgbClr val="262626"/>
                </a:solidFill>
                <a:latin typeface="Gilroy" panose="00000500000000000000" pitchFamily="50" charset="-52"/>
                <a:sym typeface="Arial"/>
              </a:rPr>
              <a:t>Bigna</a:t>
            </a:r>
            <a:r>
              <a:rPr lang="en-US" sz="800" b="0" i="0" u="none" strike="noStrike" cap="none" dirty="0">
                <a:solidFill>
                  <a:srgbClr val="262626"/>
                </a:solidFill>
                <a:latin typeface="Gilroy" panose="00000500000000000000" pitchFamily="50" charset="-52"/>
                <a:sym typeface="Arial"/>
              </a:rPr>
              <a:t> JJ. Geographic distribution of metabolic syndrome and its components in the general adult population: A meta-analysis of global data from 28 million individuals. Diabetes Res Clin </a:t>
            </a:r>
            <a:r>
              <a:rPr lang="en-US" sz="800" b="0" i="0" u="none" strike="noStrike" cap="none" dirty="0" err="1">
                <a:solidFill>
                  <a:srgbClr val="262626"/>
                </a:solidFill>
                <a:latin typeface="Gilroy" panose="00000500000000000000" pitchFamily="50" charset="-52"/>
                <a:sym typeface="Arial"/>
              </a:rPr>
              <a:t>Pract</a:t>
            </a:r>
            <a:r>
              <a:rPr lang="en-US" sz="800" b="0" i="0" u="none" strike="noStrike" cap="none" dirty="0">
                <a:solidFill>
                  <a:srgbClr val="262626"/>
                </a:solidFill>
                <a:latin typeface="Gilroy" panose="00000500000000000000" pitchFamily="50" charset="-52"/>
                <a:sym typeface="Arial"/>
              </a:rPr>
              <a:t>. 2022 Jun;188:109924.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10.1016/j.diabres.2022.109924. </a:t>
            </a:r>
            <a:r>
              <a:rPr lang="en-US" sz="800" b="0" i="0" u="none" strike="noStrike" cap="none" dirty="0" err="1">
                <a:solidFill>
                  <a:srgbClr val="262626"/>
                </a:solidFill>
                <a:latin typeface="Gilroy" panose="00000500000000000000" pitchFamily="50" charset="-52"/>
                <a:sym typeface="Arial"/>
              </a:rPr>
              <a:t>Epub</a:t>
            </a:r>
            <a:r>
              <a:rPr lang="en-US" sz="800" b="0" i="0" u="none" strike="noStrike" cap="none" dirty="0">
                <a:solidFill>
                  <a:srgbClr val="262626"/>
                </a:solidFill>
                <a:latin typeface="Gilroy" panose="00000500000000000000" pitchFamily="50" charset="-52"/>
                <a:sym typeface="Arial"/>
              </a:rPr>
              <a:t> 2022 May 15. PMID: 35584716.</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[2] Salma Mostafa Mohamed, Mostafa Abbas </a:t>
            </a:r>
            <a:r>
              <a:rPr lang="en-US" sz="800" b="0" i="0" u="none" strike="noStrike" cap="none" dirty="0" err="1">
                <a:solidFill>
                  <a:srgbClr val="262626"/>
                </a:solidFill>
                <a:latin typeface="Gilroy" panose="00000500000000000000" pitchFamily="50" charset="-52"/>
                <a:sym typeface="Arial"/>
              </a:rPr>
              <a:t>Shalaby</a:t>
            </a:r>
            <a:r>
              <a:rPr lang="en-US" sz="800" b="0" i="0" u="none" strike="noStrike" cap="none" dirty="0">
                <a:solidFill>
                  <a:srgbClr val="262626"/>
                </a:solidFill>
                <a:latin typeface="Gilroy" panose="00000500000000000000" pitchFamily="50" charset="-52"/>
                <a:sym typeface="Arial"/>
              </a:rPr>
              <a:t>, Riham A. El-Shiekh, </a:t>
            </a:r>
            <a:r>
              <a:rPr lang="en-US" sz="800" b="0" i="0" u="none" strike="noStrike" cap="none" dirty="0" err="1">
                <a:solidFill>
                  <a:srgbClr val="262626"/>
                </a:solidFill>
                <a:latin typeface="Gilroy" panose="00000500000000000000" pitchFamily="50" charset="-52"/>
                <a:sym typeface="Arial"/>
              </a:rPr>
              <a:t>Hossni</a:t>
            </a:r>
            <a:r>
              <a:rPr lang="en-US" sz="800" b="0" i="0" u="none" strike="noStrike" cap="none" dirty="0">
                <a:solidFill>
                  <a:srgbClr val="262626"/>
                </a:solidFill>
                <a:latin typeface="Gilroy" panose="00000500000000000000" pitchFamily="50" charset="-52"/>
                <a:sym typeface="Arial"/>
              </a:rPr>
              <a:t> A. El-Banna, </a:t>
            </a:r>
            <a:r>
              <a:rPr lang="en-US" sz="800" b="0" i="0" u="none" strike="noStrike" cap="none" dirty="0" err="1">
                <a:solidFill>
                  <a:srgbClr val="262626"/>
                </a:solidFill>
                <a:latin typeface="Gilroy" panose="00000500000000000000" pitchFamily="50" charset="-52"/>
                <a:sym typeface="Arial"/>
              </a:rPr>
              <a:t>Shimaa</a:t>
            </a:r>
            <a:r>
              <a:rPr lang="en-US" sz="800" b="0" i="0" u="none" strike="noStrike" cap="none" dirty="0">
                <a:solidFill>
                  <a:srgbClr val="262626"/>
                </a:solidFill>
                <a:latin typeface="Gilroy" panose="00000500000000000000" pitchFamily="50" charset="-52"/>
                <a:sym typeface="Arial"/>
              </a:rPr>
              <a:t> Ramadan </a:t>
            </a:r>
            <a:r>
              <a:rPr lang="en-US" sz="800" b="0" i="0" u="none" strike="noStrike" cap="none" dirty="0" err="1">
                <a:solidFill>
                  <a:srgbClr val="262626"/>
                </a:solidFill>
                <a:latin typeface="Gilroy" panose="00000500000000000000" pitchFamily="50" charset="-52"/>
                <a:sym typeface="Arial"/>
              </a:rPr>
              <a:t>Emam</a:t>
            </a:r>
            <a:r>
              <a:rPr lang="en-US" sz="800" b="0" i="0" u="none" strike="noStrike" cap="none" dirty="0">
                <a:solidFill>
                  <a:srgbClr val="262626"/>
                </a:solidFill>
                <a:latin typeface="Gilroy" panose="00000500000000000000" pitchFamily="50" charset="-52"/>
                <a:sym typeface="Arial"/>
              </a:rPr>
              <a:t>, Alaa F. Bakr. Metabolic syndrome: risk factors, diagnosis, pathogenesis, and management with natural approaches. Food Chemistry Advances, Volume 3, 2023, 100335, ISSN 2772-753X, https://doi.org/10.1016/j.focha.2023.100335.</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[3] Alice Marie Pedersen, </a:t>
            </a:r>
            <a:r>
              <a:rPr lang="en-US" sz="800" b="0" i="0" u="none" strike="noStrike" cap="none" dirty="0" err="1">
                <a:solidFill>
                  <a:srgbClr val="262626"/>
                </a:solidFill>
                <a:latin typeface="Gilroy" panose="00000500000000000000" pitchFamily="50" charset="-52"/>
                <a:sym typeface="Arial"/>
              </a:rPr>
              <a:t>Birthe</a:t>
            </a:r>
            <a:r>
              <a:rPr lang="en-US" sz="800" b="0" i="0" u="none" strike="noStrike" cap="none" dirty="0">
                <a:solidFill>
                  <a:srgbClr val="262626"/>
                </a:solidFill>
                <a:latin typeface="Gilroy" panose="00000500000000000000" pitchFamily="50" charset="-52"/>
                <a:sym typeface="Arial"/>
              </a:rPr>
              <a:t> Vang &amp; Ragnar L. Olsen (2014) Oil from Calanus finmarchicus—Composition and Possible Use: A Review, Journal of Aquatic Food Product Technology, 23:6, 633-646, DOI: 10.1080/10498850.2012.741662</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[4] </a:t>
            </a:r>
            <a:r>
              <a:rPr lang="en-US" sz="800" b="0" i="0" u="none" strike="noStrike" cap="none" dirty="0" err="1">
                <a:solidFill>
                  <a:srgbClr val="262626"/>
                </a:solidFill>
                <a:latin typeface="Gilroy" panose="00000500000000000000" pitchFamily="50" charset="-52"/>
                <a:sym typeface="Arial"/>
              </a:rPr>
              <a:t>Höper</a:t>
            </a:r>
            <a:r>
              <a:rPr lang="en-US" sz="800" b="0" i="0" u="none" strike="noStrike" cap="none" dirty="0">
                <a:solidFill>
                  <a:srgbClr val="262626"/>
                </a:solidFill>
                <a:latin typeface="Gilroy" panose="00000500000000000000" pitchFamily="50" charset="-52"/>
                <a:sym typeface="Arial"/>
              </a:rPr>
              <a:t> AC, Salma W, Khalid AM, </a:t>
            </a:r>
            <a:r>
              <a:rPr lang="en-US" sz="800" b="0" i="0" u="none" strike="noStrike" cap="none" dirty="0" err="1">
                <a:solidFill>
                  <a:srgbClr val="262626"/>
                </a:solidFill>
                <a:latin typeface="Gilroy" panose="00000500000000000000" pitchFamily="50" charset="-52"/>
                <a:sym typeface="Arial"/>
              </a:rPr>
              <a:t>Hafstad</a:t>
            </a:r>
            <a:r>
              <a:rPr lang="en-US" sz="800" b="0" i="0" u="none" strike="noStrike" cap="none" dirty="0">
                <a:solidFill>
                  <a:srgbClr val="262626"/>
                </a:solidFill>
                <a:latin typeface="Gilroy" panose="00000500000000000000" pitchFamily="50" charset="-52"/>
                <a:sym typeface="Arial"/>
              </a:rPr>
              <a:t> AD, </a:t>
            </a:r>
            <a:r>
              <a:rPr lang="en-US" sz="800" b="0" i="0" u="none" strike="noStrike" cap="none" dirty="0" err="1">
                <a:solidFill>
                  <a:srgbClr val="262626"/>
                </a:solidFill>
                <a:latin typeface="Gilroy" panose="00000500000000000000" pitchFamily="50" charset="-52"/>
                <a:sym typeface="Arial"/>
              </a:rPr>
              <a:t>Sollie</a:t>
            </a:r>
            <a:r>
              <a:rPr lang="en-US" sz="800" b="0" i="0" u="none" strike="noStrike" cap="none" dirty="0">
                <a:solidFill>
                  <a:srgbClr val="262626"/>
                </a:solidFill>
                <a:latin typeface="Gilroy" panose="00000500000000000000" pitchFamily="50" charset="-52"/>
                <a:sym typeface="Arial"/>
              </a:rPr>
              <a:t> SJ, </a:t>
            </a:r>
            <a:r>
              <a:rPr lang="en-US" sz="800" b="0" i="0" u="none" strike="noStrike" cap="none" dirty="0" err="1">
                <a:solidFill>
                  <a:srgbClr val="262626"/>
                </a:solidFill>
                <a:latin typeface="Gilroy" panose="00000500000000000000" pitchFamily="50" charset="-52"/>
                <a:sym typeface="Arial"/>
              </a:rPr>
              <a:t>Raa</a:t>
            </a:r>
            <a:r>
              <a:rPr lang="en-US" sz="800" b="0" i="0" u="none" strike="noStrike" cap="none" dirty="0">
                <a:solidFill>
                  <a:srgbClr val="262626"/>
                </a:solidFill>
                <a:latin typeface="Gilroy" panose="00000500000000000000" pitchFamily="50" charset="-52"/>
                <a:sym typeface="Arial"/>
              </a:rPr>
              <a:t> J, Larsen TS, </a:t>
            </a:r>
            <a:r>
              <a:rPr lang="en-US" sz="800" b="0" i="0" u="none" strike="noStrike" cap="none" dirty="0" err="1">
                <a:solidFill>
                  <a:srgbClr val="262626"/>
                </a:solidFill>
                <a:latin typeface="Gilroy" panose="00000500000000000000" pitchFamily="50" charset="-52"/>
                <a:sym typeface="Arial"/>
              </a:rPr>
              <a:t>Aasum</a:t>
            </a:r>
            <a:r>
              <a:rPr lang="en-US" sz="800" b="0" i="0" u="none" strike="noStrike" cap="none" dirty="0">
                <a:solidFill>
                  <a:srgbClr val="262626"/>
                </a:solidFill>
                <a:latin typeface="Gilroy" panose="00000500000000000000" pitchFamily="50" charset="-52"/>
                <a:sym typeface="Arial"/>
              </a:rPr>
              <a:t> E. Oil from the marine zooplankton Calanus finmarchicus improves the cardiometabolic phenotype of diet-induced obese mice. Br J </a:t>
            </a:r>
            <a:r>
              <a:rPr lang="en-US" sz="800" b="0" i="0" u="none" strike="noStrike" cap="none" dirty="0" err="1">
                <a:solidFill>
                  <a:srgbClr val="262626"/>
                </a:solidFill>
                <a:latin typeface="Gilroy" panose="00000500000000000000" pitchFamily="50" charset="-52"/>
                <a:sym typeface="Arial"/>
              </a:rPr>
              <a:t>Nutr</a:t>
            </a:r>
            <a:r>
              <a:rPr lang="en-US" sz="800" b="0" i="0" u="none" strike="noStrike" cap="none" dirty="0">
                <a:solidFill>
                  <a:srgbClr val="262626"/>
                </a:solidFill>
                <a:latin typeface="Gilroy" panose="00000500000000000000" pitchFamily="50" charset="-52"/>
                <a:sym typeface="Arial"/>
              </a:rPr>
              <a:t>. 2013 Dec;110(12):2186-93.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10.1017/S0007114513001839. </a:t>
            </a:r>
            <a:r>
              <a:rPr lang="en-US" sz="800" b="0" i="0" u="none" strike="noStrike" cap="none" dirty="0" err="1">
                <a:solidFill>
                  <a:srgbClr val="262626"/>
                </a:solidFill>
                <a:latin typeface="Gilroy" panose="00000500000000000000" pitchFamily="50" charset="-52"/>
                <a:sym typeface="Arial"/>
              </a:rPr>
              <a:t>Epub</a:t>
            </a:r>
            <a:r>
              <a:rPr lang="en-US" sz="800" b="0" i="0" u="none" strike="noStrike" cap="none" dirty="0">
                <a:solidFill>
                  <a:srgbClr val="262626"/>
                </a:solidFill>
                <a:latin typeface="Gilroy" panose="00000500000000000000" pitchFamily="50" charset="-52"/>
                <a:sym typeface="Arial"/>
              </a:rPr>
              <a:t> 2013 Jun 17. PMID: 23768435.</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[5] </a:t>
            </a:r>
            <a:r>
              <a:rPr lang="en-US" sz="800" b="0" i="0" u="none" strike="noStrike" cap="none" dirty="0" err="1">
                <a:solidFill>
                  <a:srgbClr val="262626"/>
                </a:solidFill>
                <a:latin typeface="Gilroy" panose="00000500000000000000" pitchFamily="50" charset="-52"/>
                <a:sym typeface="Arial"/>
              </a:rPr>
              <a:t>Štěpán</a:t>
            </a:r>
            <a:r>
              <a:rPr lang="en-US" sz="800" b="0" i="0" u="none" strike="noStrike" cap="none" dirty="0">
                <a:solidFill>
                  <a:srgbClr val="262626"/>
                </a:solidFill>
                <a:latin typeface="Gilroy" panose="00000500000000000000" pitchFamily="50" charset="-52"/>
                <a:sym typeface="Arial"/>
              </a:rPr>
              <a:t>, M.; </a:t>
            </a:r>
            <a:r>
              <a:rPr lang="en-US" sz="800" b="0" i="0" u="none" strike="noStrike" cap="none" dirty="0" err="1">
                <a:solidFill>
                  <a:srgbClr val="262626"/>
                </a:solidFill>
                <a:latin typeface="Gilroy" panose="00000500000000000000" pitchFamily="50" charset="-52"/>
                <a:sym typeface="Arial"/>
              </a:rPr>
              <a:t>Daďová</a:t>
            </a:r>
            <a:r>
              <a:rPr lang="en-US" sz="800" b="0" i="0" u="none" strike="noStrike" cap="none" dirty="0">
                <a:solidFill>
                  <a:srgbClr val="262626"/>
                </a:solidFill>
                <a:latin typeface="Gilroy" panose="00000500000000000000" pitchFamily="50" charset="-52"/>
                <a:sym typeface="Arial"/>
              </a:rPr>
              <a:t>, K.; </a:t>
            </a:r>
            <a:r>
              <a:rPr lang="en-US" sz="800" b="0" i="0" u="none" strike="noStrike" cap="none" dirty="0" err="1">
                <a:solidFill>
                  <a:srgbClr val="262626"/>
                </a:solidFill>
                <a:latin typeface="Gilroy" panose="00000500000000000000" pitchFamily="50" charset="-52"/>
                <a:sym typeface="Arial"/>
              </a:rPr>
              <a:t>Matouš</a:t>
            </a:r>
            <a:r>
              <a:rPr lang="en-US" sz="800" b="0" i="0" u="none" strike="noStrike" cap="none" dirty="0">
                <a:solidFill>
                  <a:srgbClr val="262626"/>
                </a:solidFill>
                <a:latin typeface="Gilroy" panose="00000500000000000000" pitchFamily="50" charset="-52"/>
                <a:sym typeface="Arial"/>
              </a:rPr>
              <a:t>, M.; </a:t>
            </a:r>
            <a:r>
              <a:rPr lang="en-US" sz="800" b="0" i="0" u="none" strike="noStrike" cap="none" dirty="0" err="1">
                <a:solidFill>
                  <a:srgbClr val="262626"/>
                </a:solidFill>
                <a:latin typeface="Gilroy" panose="00000500000000000000" pitchFamily="50" charset="-52"/>
                <a:sym typeface="Arial"/>
              </a:rPr>
              <a:t>Krauzová</a:t>
            </a:r>
            <a:r>
              <a:rPr lang="en-US" sz="800" b="0" i="0" u="none" strike="noStrike" cap="none" dirty="0">
                <a:solidFill>
                  <a:srgbClr val="262626"/>
                </a:solidFill>
                <a:latin typeface="Gilroy" panose="00000500000000000000" pitchFamily="50" charset="-52"/>
                <a:sym typeface="Arial"/>
              </a:rPr>
              <a:t>, E.; </a:t>
            </a:r>
            <a:r>
              <a:rPr lang="en-US" sz="800" b="0" i="0" u="none" strike="noStrike" cap="none" dirty="0" err="1">
                <a:solidFill>
                  <a:srgbClr val="262626"/>
                </a:solidFill>
                <a:latin typeface="Gilroy" panose="00000500000000000000" pitchFamily="50" charset="-52"/>
                <a:sym typeface="Arial"/>
              </a:rPr>
              <a:t>Sontáková</a:t>
            </a:r>
            <a:r>
              <a:rPr lang="en-US" sz="800" b="0" i="0" u="none" strike="noStrike" cap="none" dirty="0">
                <a:solidFill>
                  <a:srgbClr val="262626"/>
                </a:solidFill>
                <a:latin typeface="Gilroy" panose="00000500000000000000" pitchFamily="50" charset="-52"/>
                <a:sym typeface="Arial"/>
              </a:rPr>
              <a:t>, L.; </a:t>
            </a:r>
            <a:r>
              <a:rPr lang="en-US" sz="800" b="0" i="0" u="none" strike="noStrike" cap="none" dirty="0" err="1">
                <a:solidFill>
                  <a:srgbClr val="262626"/>
                </a:solidFill>
                <a:latin typeface="Gilroy" panose="00000500000000000000" pitchFamily="50" charset="-52"/>
                <a:sym typeface="Arial"/>
              </a:rPr>
              <a:t>Koc</a:t>
            </a:r>
            <a:r>
              <a:rPr lang="en-US" sz="800" b="0" i="0" u="none" strike="noStrike" cap="none" dirty="0">
                <a:solidFill>
                  <a:srgbClr val="262626"/>
                </a:solidFill>
                <a:latin typeface="Gilroy" panose="00000500000000000000" pitchFamily="50" charset="-52"/>
                <a:sym typeface="Arial"/>
              </a:rPr>
              <a:t>, M.; Larsen, T.; Kuda, O.; </a:t>
            </a:r>
            <a:r>
              <a:rPr lang="en-US" sz="800" b="0" i="0" u="none" strike="noStrike" cap="none" dirty="0" err="1">
                <a:solidFill>
                  <a:srgbClr val="262626"/>
                </a:solidFill>
                <a:latin typeface="Gilroy" panose="00000500000000000000" pitchFamily="50" charset="-52"/>
                <a:sym typeface="Arial"/>
              </a:rPr>
              <a:t>Štich</a:t>
            </a:r>
            <a:r>
              <a:rPr lang="en-US" sz="800" b="0" i="0" u="none" strike="noStrike" cap="none" dirty="0">
                <a:solidFill>
                  <a:srgbClr val="262626"/>
                </a:solidFill>
                <a:latin typeface="Gilroy" panose="00000500000000000000" pitchFamily="50" charset="-52"/>
                <a:sym typeface="Arial"/>
              </a:rPr>
              <a:t>, V.; </a:t>
            </a:r>
            <a:r>
              <a:rPr lang="en-US" sz="800" b="0" i="0" u="none" strike="noStrike" cap="none" dirty="0" err="1">
                <a:solidFill>
                  <a:srgbClr val="262626"/>
                </a:solidFill>
                <a:latin typeface="Gilroy" panose="00000500000000000000" pitchFamily="50" charset="-52"/>
                <a:sym typeface="Arial"/>
              </a:rPr>
              <a:t>Rossmeislová</a:t>
            </a:r>
            <a:r>
              <a:rPr lang="en-US" sz="800" b="0" i="0" u="none" strike="noStrike" cap="none" dirty="0">
                <a:solidFill>
                  <a:srgbClr val="262626"/>
                </a:solidFill>
                <a:latin typeface="Gilroy" panose="00000500000000000000" pitchFamily="50" charset="-52"/>
                <a:sym typeface="Arial"/>
              </a:rPr>
              <a:t>, L.; et al. Exercise Training Combined with Calanus Oil Supplementation Improves the Central </a:t>
            </a:r>
            <a:r>
              <a:rPr lang="en-US" sz="800" b="0" i="0" u="none" strike="noStrike" cap="none" dirty="0" err="1">
                <a:solidFill>
                  <a:srgbClr val="262626"/>
                </a:solidFill>
                <a:latin typeface="Gilroy" panose="00000500000000000000" pitchFamily="50" charset="-52"/>
                <a:sym typeface="Arial"/>
              </a:rPr>
              <a:t>Cardiodynamic</a:t>
            </a:r>
            <a:r>
              <a:rPr lang="en-US" sz="800" b="0" i="0" u="none" strike="noStrike" cap="none" dirty="0">
                <a:solidFill>
                  <a:srgbClr val="262626"/>
                </a:solidFill>
                <a:latin typeface="Gilroy" panose="00000500000000000000" pitchFamily="50" charset="-52"/>
                <a:sym typeface="Arial"/>
              </a:rPr>
              <a:t> Function in Older Women. Nutrients 2022, 14, 149. https://doi.org/10.3390/nu14010149 </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[6] </a:t>
            </a:r>
            <a:r>
              <a:rPr lang="en-US" sz="800" b="0" i="0" u="none" strike="noStrike" cap="none" dirty="0" err="1">
                <a:solidFill>
                  <a:srgbClr val="262626"/>
                </a:solidFill>
                <a:latin typeface="Gilroy" panose="00000500000000000000" pitchFamily="50" charset="-52"/>
                <a:sym typeface="Arial"/>
              </a:rPr>
              <a:t>Eilertsen</a:t>
            </a:r>
            <a:r>
              <a:rPr lang="en-US" sz="800" b="0" i="0" u="none" strike="noStrike" cap="none" dirty="0">
                <a:solidFill>
                  <a:srgbClr val="262626"/>
                </a:solidFill>
                <a:latin typeface="Gilroy" panose="00000500000000000000" pitchFamily="50" charset="-52"/>
                <a:sym typeface="Arial"/>
              </a:rPr>
              <a:t> KE, </a:t>
            </a:r>
            <a:r>
              <a:rPr lang="en-US" sz="800" b="0" i="0" u="none" strike="noStrike" cap="none" dirty="0" err="1">
                <a:solidFill>
                  <a:srgbClr val="262626"/>
                </a:solidFill>
                <a:latin typeface="Gilroy" panose="00000500000000000000" pitchFamily="50" charset="-52"/>
                <a:sym typeface="Arial"/>
              </a:rPr>
              <a:t>Mæhre</a:t>
            </a:r>
            <a:r>
              <a:rPr lang="en-US" sz="800" b="0" i="0" u="none" strike="noStrike" cap="none" dirty="0">
                <a:solidFill>
                  <a:srgbClr val="262626"/>
                </a:solidFill>
                <a:latin typeface="Gilroy" panose="00000500000000000000" pitchFamily="50" charset="-52"/>
                <a:sym typeface="Arial"/>
              </a:rPr>
              <a:t> HK, Jensen IJ, </a:t>
            </a:r>
            <a:r>
              <a:rPr lang="en-US" sz="800" b="0" i="0" u="none" strike="noStrike" cap="none" dirty="0" err="1">
                <a:solidFill>
                  <a:srgbClr val="262626"/>
                </a:solidFill>
                <a:latin typeface="Gilroy" panose="00000500000000000000" pitchFamily="50" charset="-52"/>
                <a:sym typeface="Arial"/>
              </a:rPr>
              <a:t>Devold</a:t>
            </a:r>
            <a:r>
              <a:rPr lang="en-US" sz="800" b="0" i="0" u="none" strike="noStrike" cap="none" dirty="0">
                <a:solidFill>
                  <a:srgbClr val="262626"/>
                </a:solidFill>
                <a:latin typeface="Gilroy" panose="00000500000000000000" pitchFamily="50" charset="-52"/>
                <a:sym typeface="Arial"/>
              </a:rPr>
              <a:t> H, Olsen JO, Lie RK, </a:t>
            </a:r>
            <a:r>
              <a:rPr lang="en-US" sz="800" b="0" i="0" u="none" strike="noStrike" cap="none" dirty="0" err="1">
                <a:solidFill>
                  <a:srgbClr val="262626"/>
                </a:solidFill>
                <a:latin typeface="Gilroy" panose="00000500000000000000" pitchFamily="50" charset="-52"/>
                <a:sym typeface="Arial"/>
              </a:rPr>
              <a:t>Brox</a:t>
            </a:r>
            <a:r>
              <a:rPr lang="en-US" sz="800" b="0" i="0" u="none" strike="noStrike" cap="none" dirty="0">
                <a:solidFill>
                  <a:srgbClr val="262626"/>
                </a:solidFill>
                <a:latin typeface="Gilroy" panose="00000500000000000000" pitchFamily="50" charset="-52"/>
                <a:sym typeface="Arial"/>
              </a:rPr>
              <a:t> J, Berg V, </a:t>
            </a:r>
            <a:r>
              <a:rPr lang="en-US" sz="800" b="0" i="0" u="none" strike="noStrike" cap="none" dirty="0" err="1">
                <a:solidFill>
                  <a:srgbClr val="262626"/>
                </a:solidFill>
                <a:latin typeface="Gilroy" panose="00000500000000000000" pitchFamily="50" charset="-52"/>
                <a:sym typeface="Arial"/>
              </a:rPr>
              <a:t>Elvevoll</a:t>
            </a:r>
            <a:r>
              <a:rPr lang="en-US" sz="800" b="0" i="0" u="none" strike="noStrike" cap="none" dirty="0">
                <a:solidFill>
                  <a:srgbClr val="262626"/>
                </a:solidFill>
                <a:latin typeface="Gilroy" panose="00000500000000000000" pitchFamily="50" charset="-52"/>
                <a:sym typeface="Arial"/>
              </a:rPr>
              <a:t> EO, </a:t>
            </a:r>
            <a:r>
              <a:rPr lang="en-US" sz="800" b="0" i="0" u="none" strike="noStrike" cap="none" dirty="0" err="1">
                <a:solidFill>
                  <a:srgbClr val="262626"/>
                </a:solidFill>
                <a:latin typeface="Gilroy" panose="00000500000000000000" pitchFamily="50" charset="-52"/>
                <a:sym typeface="Arial"/>
              </a:rPr>
              <a:t>Osterud</a:t>
            </a:r>
            <a:r>
              <a:rPr lang="en-US" sz="800" b="0" i="0" u="none" strike="noStrike" cap="none" dirty="0">
                <a:solidFill>
                  <a:srgbClr val="262626"/>
                </a:solidFill>
                <a:latin typeface="Gilroy" panose="00000500000000000000" pitchFamily="50" charset="-52"/>
                <a:sym typeface="Arial"/>
              </a:rPr>
              <a:t> B. A wax ester and astaxanthin-rich extract from the marine copepod Calanus finmarchicus attenuates atherogenesis in female apolipoprotein E-deficient mice. J </a:t>
            </a:r>
            <a:r>
              <a:rPr lang="en-US" sz="800" b="0" i="0" u="none" strike="noStrike" cap="none" dirty="0" err="1">
                <a:solidFill>
                  <a:srgbClr val="262626"/>
                </a:solidFill>
                <a:latin typeface="Gilroy" panose="00000500000000000000" pitchFamily="50" charset="-52"/>
                <a:sym typeface="Arial"/>
              </a:rPr>
              <a:t>Nutr</a:t>
            </a:r>
            <a:r>
              <a:rPr lang="en-US" sz="800" b="0" i="0" u="none" strike="noStrike" cap="none" dirty="0">
                <a:solidFill>
                  <a:srgbClr val="262626"/>
                </a:solidFill>
                <a:latin typeface="Gilroy" panose="00000500000000000000" pitchFamily="50" charset="-52"/>
                <a:sym typeface="Arial"/>
              </a:rPr>
              <a:t>. 2012 Mar;142(3):508-12.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10.3945/jn.111.145698. </a:t>
            </a:r>
            <a:r>
              <a:rPr lang="en-US" sz="800" b="0" i="0" u="none" strike="noStrike" cap="none" dirty="0" err="1">
                <a:solidFill>
                  <a:srgbClr val="262626"/>
                </a:solidFill>
                <a:latin typeface="Gilroy" panose="00000500000000000000" pitchFamily="50" charset="-52"/>
                <a:sym typeface="Arial"/>
              </a:rPr>
              <a:t>Epub</a:t>
            </a:r>
            <a:r>
              <a:rPr lang="en-US" sz="800" b="0" i="0" u="none" strike="noStrike" cap="none" dirty="0">
                <a:solidFill>
                  <a:srgbClr val="262626"/>
                </a:solidFill>
                <a:latin typeface="Gilroy" panose="00000500000000000000" pitchFamily="50" charset="-52"/>
                <a:sym typeface="Arial"/>
              </a:rPr>
              <a:t> 2012 Feb 8. PMID: 22323762.</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[7] Anti‐Obesity and Anti‐Hypertensive Action of Calanus Oil. Faculty of Health Sciences, Institute of Medical Biology Cardiovascular Research Group. Wahida Salma https://munin.uit.no/bitstream/handle/10037/7040/thesis.pdf?sequence=6 </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[8] </a:t>
            </a:r>
            <a:r>
              <a:rPr lang="en-US" sz="800" b="0" i="0" u="none" strike="noStrike" cap="none" dirty="0" err="1">
                <a:solidFill>
                  <a:srgbClr val="262626"/>
                </a:solidFill>
                <a:latin typeface="Gilroy" panose="00000500000000000000" pitchFamily="50" charset="-52"/>
                <a:sym typeface="Arial"/>
              </a:rPr>
              <a:t>Čížková</a:t>
            </a:r>
            <a:r>
              <a:rPr lang="en-US" sz="800" b="0" i="0" u="none" strike="noStrike" cap="none" dirty="0">
                <a:solidFill>
                  <a:srgbClr val="262626"/>
                </a:solidFill>
                <a:latin typeface="Gilroy" panose="00000500000000000000" pitchFamily="50" charset="-52"/>
                <a:sym typeface="Arial"/>
              </a:rPr>
              <a:t> T, </a:t>
            </a:r>
            <a:r>
              <a:rPr lang="en-US" sz="800" b="0" i="0" u="none" strike="noStrike" cap="none" dirty="0" err="1">
                <a:solidFill>
                  <a:srgbClr val="262626"/>
                </a:solidFill>
                <a:latin typeface="Gilroy" panose="00000500000000000000" pitchFamily="50" charset="-52"/>
                <a:sym typeface="Arial"/>
              </a:rPr>
              <a:t>Štěpán</a:t>
            </a:r>
            <a:r>
              <a:rPr lang="en-US" sz="800" b="0" i="0" u="none" strike="noStrike" cap="none" dirty="0">
                <a:solidFill>
                  <a:srgbClr val="262626"/>
                </a:solidFill>
                <a:latin typeface="Gilroy" panose="00000500000000000000" pitchFamily="50" charset="-52"/>
                <a:sym typeface="Arial"/>
              </a:rPr>
              <a:t> M, </a:t>
            </a:r>
            <a:r>
              <a:rPr lang="en-US" sz="800" b="0" i="0" u="none" strike="noStrike" cap="none" dirty="0" err="1">
                <a:solidFill>
                  <a:srgbClr val="262626"/>
                </a:solidFill>
                <a:latin typeface="Gilroy" panose="00000500000000000000" pitchFamily="50" charset="-52"/>
                <a:sym typeface="Arial"/>
              </a:rPr>
              <a:t>Daďová</a:t>
            </a:r>
            <a:r>
              <a:rPr lang="en-US" sz="800" b="0" i="0" u="none" strike="noStrike" cap="none" dirty="0">
                <a:solidFill>
                  <a:srgbClr val="262626"/>
                </a:solidFill>
                <a:latin typeface="Gilroy" panose="00000500000000000000" pitchFamily="50" charset="-52"/>
                <a:sym typeface="Arial"/>
              </a:rPr>
              <a:t> K, </a:t>
            </a:r>
            <a:r>
              <a:rPr lang="en-US" sz="800" b="0" i="0" u="none" strike="noStrike" cap="none" dirty="0" err="1">
                <a:solidFill>
                  <a:srgbClr val="262626"/>
                </a:solidFill>
                <a:latin typeface="Gilroy" panose="00000500000000000000" pitchFamily="50" charset="-52"/>
                <a:sym typeface="Arial"/>
              </a:rPr>
              <a:t>Ondrůjová</a:t>
            </a:r>
            <a:r>
              <a:rPr lang="en-US" sz="800" b="0" i="0" u="none" strike="noStrike" cap="none" dirty="0">
                <a:solidFill>
                  <a:srgbClr val="262626"/>
                </a:solidFill>
                <a:latin typeface="Gilroy" panose="00000500000000000000" pitchFamily="50" charset="-52"/>
                <a:sym typeface="Arial"/>
              </a:rPr>
              <a:t> B, </a:t>
            </a:r>
            <a:r>
              <a:rPr lang="en-US" sz="800" b="0" i="0" u="none" strike="noStrike" cap="none" dirty="0" err="1">
                <a:solidFill>
                  <a:srgbClr val="262626"/>
                </a:solidFill>
                <a:latin typeface="Gilroy" panose="00000500000000000000" pitchFamily="50" charset="-52"/>
                <a:sym typeface="Arial"/>
              </a:rPr>
              <a:t>Sontáková</a:t>
            </a:r>
            <a:r>
              <a:rPr lang="en-US" sz="800" b="0" i="0" u="none" strike="noStrike" cap="none" dirty="0">
                <a:solidFill>
                  <a:srgbClr val="262626"/>
                </a:solidFill>
                <a:latin typeface="Gilroy" panose="00000500000000000000" pitchFamily="50" charset="-52"/>
                <a:sym typeface="Arial"/>
              </a:rPr>
              <a:t> L, </a:t>
            </a:r>
            <a:r>
              <a:rPr lang="en-US" sz="800" b="0" i="0" u="none" strike="noStrike" cap="none" dirty="0" err="1">
                <a:solidFill>
                  <a:srgbClr val="262626"/>
                </a:solidFill>
                <a:latin typeface="Gilroy" panose="00000500000000000000" pitchFamily="50" charset="-52"/>
                <a:sym typeface="Arial"/>
              </a:rPr>
              <a:t>Krauzová</a:t>
            </a:r>
            <a:r>
              <a:rPr lang="en-US" sz="800" b="0" i="0" u="none" strike="noStrike" cap="none" dirty="0">
                <a:solidFill>
                  <a:srgbClr val="262626"/>
                </a:solidFill>
                <a:latin typeface="Gilroy" panose="00000500000000000000" pitchFamily="50" charset="-52"/>
                <a:sym typeface="Arial"/>
              </a:rPr>
              <a:t> E, </a:t>
            </a:r>
            <a:r>
              <a:rPr lang="en-US" sz="800" b="0" i="0" u="none" strike="noStrike" cap="none" dirty="0" err="1">
                <a:solidFill>
                  <a:srgbClr val="262626"/>
                </a:solidFill>
                <a:latin typeface="Gilroy" panose="00000500000000000000" pitchFamily="50" charset="-52"/>
                <a:sym typeface="Arial"/>
              </a:rPr>
              <a:t>Matouš</a:t>
            </a:r>
            <a:r>
              <a:rPr lang="en-US" sz="800" b="0" i="0" u="none" strike="noStrike" cap="none" dirty="0">
                <a:solidFill>
                  <a:srgbClr val="262626"/>
                </a:solidFill>
                <a:latin typeface="Gilroy" panose="00000500000000000000" pitchFamily="50" charset="-52"/>
                <a:sym typeface="Arial"/>
              </a:rPr>
              <a:t> M, </a:t>
            </a:r>
            <a:r>
              <a:rPr lang="en-US" sz="800" b="0" i="0" u="none" strike="noStrike" cap="none" dirty="0" err="1">
                <a:solidFill>
                  <a:srgbClr val="262626"/>
                </a:solidFill>
                <a:latin typeface="Gilroy" panose="00000500000000000000" pitchFamily="50" charset="-52"/>
                <a:sym typeface="Arial"/>
              </a:rPr>
              <a:t>Koc</a:t>
            </a:r>
            <a:r>
              <a:rPr lang="en-US" sz="800" b="0" i="0" u="none" strike="noStrike" cap="none" dirty="0">
                <a:solidFill>
                  <a:srgbClr val="262626"/>
                </a:solidFill>
                <a:latin typeface="Gilroy" panose="00000500000000000000" pitchFamily="50" charset="-52"/>
                <a:sym typeface="Arial"/>
              </a:rPr>
              <a:t> M, </a:t>
            </a:r>
            <a:r>
              <a:rPr lang="en-US" sz="800" b="0" i="0" u="none" strike="noStrike" cap="none" dirty="0" err="1">
                <a:solidFill>
                  <a:srgbClr val="262626"/>
                </a:solidFill>
                <a:latin typeface="Gilroy" panose="00000500000000000000" pitchFamily="50" charset="-52"/>
                <a:sym typeface="Arial"/>
              </a:rPr>
              <a:t>Gojda</a:t>
            </a:r>
            <a:r>
              <a:rPr lang="en-US" sz="800" b="0" i="0" u="none" strike="noStrike" cap="none" dirty="0">
                <a:solidFill>
                  <a:srgbClr val="262626"/>
                </a:solidFill>
                <a:latin typeface="Gilroy" panose="00000500000000000000" pitchFamily="50" charset="-52"/>
                <a:sym typeface="Arial"/>
              </a:rPr>
              <a:t> J, </a:t>
            </a:r>
            <a:r>
              <a:rPr lang="en-US" sz="800" b="0" i="0" u="none" strike="noStrike" cap="none" dirty="0" err="1">
                <a:solidFill>
                  <a:srgbClr val="262626"/>
                </a:solidFill>
                <a:latin typeface="Gilroy" panose="00000500000000000000" pitchFamily="50" charset="-52"/>
                <a:sym typeface="Arial"/>
              </a:rPr>
              <a:t>Kračmerová</a:t>
            </a:r>
            <a:r>
              <a:rPr lang="en-US" sz="800" b="0" i="0" u="none" strike="noStrike" cap="none" dirty="0">
                <a:solidFill>
                  <a:srgbClr val="262626"/>
                </a:solidFill>
                <a:latin typeface="Gilroy" panose="00000500000000000000" pitchFamily="50" charset="-52"/>
                <a:sym typeface="Arial"/>
              </a:rPr>
              <a:t> J, </a:t>
            </a:r>
            <a:r>
              <a:rPr lang="en-US" sz="800" b="0" i="0" u="none" strike="noStrike" cap="none" dirty="0" err="1">
                <a:solidFill>
                  <a:srgbClr val="262626"/>
                </a:solidFill>
                <a:latin typeface="Gilroy" panose="00000500000000000000" pitchFamily="50" charset="-52"/>
                <a:sym typeface="Arial"/>
              </a:rPr>
              <a:t>Štich</a:t>
            </a:r>
            <a:r>
              <a:rPr lang="en-US" sz="800" b="0" i="0" u="none" strike="noStrike" cap="none" dirty="0">
                <a:solidFill>
                  <a:srgbClr val="262626"/>
                </a:solidFill>
                <a:latin typeface="Gilroy" panose="00000500000000000000" pitchFamily="50" charset="-52"/>
                <a:sym typeface="Arial"/>
              </a:rPr>
              <a:t> V, </a:t>
            </a:r>
            <a:r>
              <a:rPr lang="en-US" sz="800" b="0" i="0" u="none" strike="noStrike" cap="none" dirty="0" err="1">
                <a:solidFill>
                  <a:srgbClr val="262626"/>
                </a:solidFill>
                <a:latin typeface="Gilroy" panose="00000500000000000000" pitchFamily="50" charset="-52"/>
                <a:sym typeface="Arial"/>
              </a:rPr>
              <a:t>Rossmeislová</a:t>
            </a:r>
            <a:r>
              <a:rPr lang="en-US" sz="800" b="0" i="0" u="none" strike="noStrike" cap="none" dirty="0">
                <a:solidFill>
                  <a:srgbClr val="262626"/>
                </a:solidFill>
                <a:latin typeface="Gilroy" panose="00000500000000000000" pitchFamily="50" charset="-52"/>
                <a:sym typeface="Arial"/>
              </a:rPr>
              <a:t> L, </a:t>
            </a:r>
            <a:r>
              <a:rPr lang="en-US" sz="800" b="0" i="0" u="none" strike="noStrike" cap="none" dirty="0" err="1">
                <a:solidFill>
                  <a:srgbClr val="262626"/>
                </a:solidFill>
                <a:latin typeface="Gilroy" panose="00000500000000000000" pitchFamily="50" charset="-52"/>
                <a:sym typeface="Arial"/>
              </a:rPr>
              <a:t>Šiklová</a:t>
            </a:r>
            <a:r>
              <a:rPr lang="en-US" sz="800" b="0" i="0" u="none" strike="noStrike" cap="none" dirty="0">
                <a:solidFill>
                  <a:srgbClr val="262626"/>
                </a:solidFill>
                <a:latin typeface="Gilroy" panose="00000500000000000000" pitchFamily="50" charset="-52"/>
                <a:sym typeface="Arial"/>
              </a:rPr>
              <a:t> M. Exercise Training Reduces Inflammation of Adipose Tissue in the Elderly: Cross-Sectional and Randomized Interventional Trial. J Clin Endocrinol </a:t>
            </a:r>
            <a:r>
              <a:rPr lang="en-US" sz="800" b="0" i="0" u="none" strike="noStrike" cap="none" dirty="0" err="1">
                <a:solidFill>
                  <a:srgbClr val="262626"/>
                </a:solidFill>
                <a:latin typeface="Gilroy" panose="00000500000000000000" pitchFamily="50" charset="-52"/>
                <a:sym typeface="Arial"/>
              </a:rPr>
              <a:t>Metab</a:t>
            </a:r>
            <a:r>
              <a:rPr lang="en-US" sz="800" b="0" i="0" u="none" strike="noStrike" cap="none" dirty="0">
                <a:solidFill>
                  <a:srgbClr val="262626"/>
                </a:solidFill>
                <a:latin typeface="Gilroy" panose="00000500000000000000" pitchFamily="50" charset="-52"/>
                <a:sym typeface="Arial"/>
              </a:rPr>
              <a:t>. 2020 Dec 1;105(12):dgaa630.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10.1210/</a:t>
            </a:r>
            <a:r>
              <a:rPr lang="en-US" sz="800" b="0" i="0" u="none" strike="noStrike" cap="none" dirty="0" err="1">
                <a:solidFill>
                  <a:srgbClr val="262626"/>
                </a:solidFill>
                <a:latin typeface="Gilroy" panose="00000500000000000000" pitchFamily="50" charset="-52"/>
                <a:sym typeface="Arial"/>
              </a:rPr>
              <a:t>clinem</a:t>
            </a:r>
            <a:r>
              <a:rPr lang="en-US" sz="800" b="0" i="0" u="none" strike="noStrike" cap="none" dirty="0">
                <a:solidFill>
                  <a:srgbClr val="262626"/>
                </a:solidFill>
                <a:latin typeface="Gilroy" panose="00000500000000000000" pitchFamily="50" charset="-52"/>
                <a:sym typeface="Arial"/>
              </a:rPr>
              <a:t>/dgaa630. PMID: 32902644.</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[9] </a:t>
            </a:r>
            <a:r>
              <a:rPr lang="en-US" sz="800" b="0" i="0" u="none" strike="noStrike" cap="none" dirty="0" err="1">
                <a:solidFill>
                  <a:srgbClr val="262626"/>
                </a:solidFill>
                <a:latin typeface="Gilroy" panose="00000500000000000000" pitchFamily="50" charset="-52"/>
                <a:sym typeface="Arial"/>
              </a:rPr>
              <a:t>Ulven</a:t>
            </a:r>
            <a:r>
              <a:rPr lang="en-US" sz="800" b="0" i="0" u="none" strike="noStrike" cap="none" dirty="0">
                <a:solidFill>
                  <a:srgbClr val="262626"/>
                </a:solidFill>
                <a:latin typeface="Gilroy" panose="00000500000000000000" pitchFamily="50" charset="-52"/>
                <a:sym typeface="Arial"/>
              </a:rPr>
              <a:t> T, Christiansen E. Dietary Fatty Acids and Their Potential for Controlling Metabolic Diseases Through Activation of FFA4/GPR120. Annu Rev </a:t>
            </a:r>
            <a:r>
              <a:rPr lang="en-US" sz="800" b="0" i="0" u="none" strike="noStrike" cap="none" dirty="0" err="1">
                <a:solidFill>
                  <a:srgbClr val="262626"/>
                </a:solidFill>
                <a:latin typeface="Gilroy" panose="00000500000000000000" pitchFamily="50" charset="-52"/>
                <a:sym typeface="Arial"/>
              </a:rPr>
              <a:t>Nutr</a:t>
            </a:r>
            <a:r>
              <a:rPr lang="en-US" sz="800" b="0" i="0" u="none" strike="noStrike" cap="none" dirty="0">
                <a:solidFill>
                  <a:srgbClr val="262626"/>
                </a:solidFill>
                <a:latin typeface="Gilroy" panose="00000500000000000000" pitchFamily="50" charset="-52"/>
                <a:sym typeface="Arial"/>
              </a:rPr>
              <a:t>. 2015;35:239-63.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10.1146/annurev-nutr-071714-034410. PMID: 26185978.</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[10] Kumar S, Kumar R; Diksha; Kumari A, Panwar A. Astaxanthin: A super antioxidant from microalgae and its therapeutic potential. J Basic </a:t>
            </a:r>
            <a:r>
              <a:rPr lang="en-US" sz="800" b="0" i="0" u="none" strike="noStrike" cap="none" dirty="0" err="1">
                <a:solidFill>
                  <a:srgbClr val="262626"/>
                </a:solidFill>
                <a:latin typeface="Gilroy" panose="00000500000000000000" pitchFamily="50" charset="-52"/>
                <a:sym typeface="Arial"/>
              </a:rPr>
              <a:t>Microbiol</a:t>
            </a:r>
            <a:r>
              <a:rPr lang="en-US" sz="800" b="0" i="0" u="none" strike="noStrike" cap="none" dirty="0">
                <a:solidFill>
                  <a:srgbClr val="262626"/>
                </a:solidFill>
                <a:latin typeface="Gilroy" panose="00000500000000000000" pitchFamily="50" charset="-52"/>
                <a:sym typeface="Arial"/>
              </a:rPr>
              <a:t>. 2022 Sep;62(9):1064-1082. </a:t>
            </a:r>
            <a:r>
              <a:rPr lang="en-US" sz="800" b="0" i="0" u="none" strike="noStrike" cap="none" dirty="0" err="1">
                <a:solidFill>
                  <a:srgbClr val="262626"/>
                </a:solidFill>
                <a:latin typeface="Gilroy" panose="00000500000000000000" pitchFamily="50" charset="-52"/>
                <a:sym typeface="Arial"/>
              </a:rPr>
              <a:t>doi</a:t>
            </a:r>
            <a:r>
              <a:rPr lang="en-US" sz="800" b="0" i="0" u="none" strike="noStrike" cap="none" dirty="0">
                <a:solidFill>
                  <a:srgbClr val="262626"/>
                </a:solidFill>
                <a:latin typeface="Gilroy" panose="00000500000000000000" pitchFamily="50" charset="-52"/>
                <a:sym typeface="Arial"/>
              </a:rPr>
              <a:t>: 10.1002/jobm.202100391. </a:t>
            </a:r>
            <a:r>
              <a:rPr lang="en-US" sz="800" b="0" i="0" u="none" strike="noStrike" cap="none" dirty="0" err="1">
                <a:solidFill>
                  <a:srgbClr val="262626"/>
                </a:solidFill>
                <a:latin typeface="Gilroy" panose="00000500000000000000" pitchFamily="50" charset="-52"/>
                <a:sym typeface="Arial"/>
              </a:rPr>
              <a:t>Epub</a:t>
            </a:r>
            <a:r>
              <a:rPr lang="en-US" sz="800" b="0" i="0" u="none" strike="noStrike" cap="none" dirty="0">
                <a:solidFill>
                  <a:srgbClr val="262626"/>
                </a:solidFill>
                <a:latin typeface="Gilroy" panose="00000500000000000000" pitchFamily="50" charset="-52"/>
                <a:sym typeface="Arial"/>
              </a:rPr>
              <a:t> 2021 Nov 24. PMID: 34817092.</a:t>
            </a:r>
            <a:endParaRPr lang="en-US" dirty="0">
              <a:latin typeface="Gilroy" panose="00000500000000000000" pitchFamily="50" charset="-52"/>
            </a:endParaRPr>
          </a:p>
          <a:p>
            <a:pPr marL="0" marR="0" lvl="0" indent="0" algn="l" rtl="0">
              <a:lnSpc>
                <a:spcPct val="100000"/>
              </a:lnSpc>
              <a:spcBef>
                <a:spcPts val="0"/>
              </a:spcBef>
              <a:spcAft>
                <a:spcPts val="0"/>
              </a:spcAft>
              <a:buClr>
                <a:srgbClr val="262626"/>
              </a:buClr>
              <a:buSzPts val="800"/>
              <a:buFont typeface="Arial"/>
              <a:buNone/>
            </a:pPr>
            <a:r>
              <a:rPr lang="en-US" sz="800" b="0" i="0" u="none" strike="noStrike" cap="none" dirty="0">
                <a:solidFill>
                  <a:srgbClr val="262626"/>
                </a:solidFill>
                <a:latin typeface="Gilroy" panose="00000500000000000000" pitchFamily="50" charset="-52"/>
                <a:sym typeface="Arial"/>
              </a:rPr>
              <a:t/>
            </a:r>
            <a:br>
              <a:rPr lang="en-US" sz="800" b="0" i="0" u="none" strike="noStrike" cap="none" dirty="0">
                <a:solidFill>
                  <a:srgbClr val="262626"/>
                </a:solidFill>
                <a:latin typeface="Gilroy" panose="00000500000000000000" pitchFamily="50" charset="-52"/>
                <a:sym typeface="Arial"/>
              </a:rPr>
            </a:br>
            <a:r>
              <a:rPr lang="en-US" sz="800" b="0" i="0" u="none" strike="noStrike" cap="none" dirty="0">
                <a:solidFill>
                  <a:srgbClr val="262626"/>
                </a:solidFill>
                <a:latin typeface="Gilroy" panose="00000500000000000000" pitchFamily="50" charset="-52"/>
                <a:sym typeface="Arial"/>
              </a:rPr>
              <a:t>[11] </a:t>
            </a:r>
            <a:r>
              <a:rPr lang="en-US" sz="800" b="0" i="0" u="none" strike="noStrike" cap="none" dirty="0" err="1">
                <a:solidFill>
                  <a:srgbClr val="262626"/>
                </a:solidFill>
                <a:latin typeface="Gilroy" panose="00000500000000000000" pitchFamily="50" charset="-52"/>
                <a:sym typeface="Arial"/>
              </a:rPr>
              <a:t>Zooca</a:t>
            </a:r>
            <a:r>
              <a:rPr lang="en-US" sz="800" b="0" i="0" u="none" strike="noStrike" cap="none" dirty="0">
                <a:solidFill>
                  <a:srgbClr val="262626"/>
                </a:solidFill>
                <a:latin typeface="Gilroy" panose="00000500000000000000" pitchFamily="50" charset="-52"/>
                <a:sym typeface="Arial"/>
              </a:rPr>
              <a:t>® official website  https://zooca.eu/harvesting/ , https://zooca.eu/production/ </a:t>
            </a:r>
            <a:endParaRPr lang="en-US" dirty="0">
              <a:latin typeface="Gilroy" panose="00000500000000000000" pitchFamily="50" charset="-5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122"/>
        <p:cNvGrpSpPr/>
        <p:nvPr/>
      </p:nvGrpSpPr>
      <p:grpSpPr>
        <a:xfrm>
          <a:off x="0" y="0"/>
          <a:ext cx="0" cy="0"/>
          <a:chOff x="0" y="0"/>
          <a:chExt cx="0" cy="0"/>
        </a:xfrm>
      </p:grpSpPr>
      <p:pic>
        <p:nvPicPr>
          <p:cNvPr id="123" name="Google Shape;123;p28" descr="Рисунок 2"/>
          <p:cNvPicPr preferRelativeResize="0"/>
          <p:nvPr/>
        </p:nvPicPr>
        <p:blipFill rotWithShape="1">
          <a:blip r:embed="rId3">
            <a:alphaModFix/>
          </a:blip>
          <a:srcRect/>
          <a:stretch/>
        </p:blipFill>
        <p:spPr>
          <a:xfrm>
            <a:off x="0" y="99"/>
            <a:ext cx="10080802" cy="5670452"/>
          </a:xfrm>
          <a:prstGeom prst="rect">
            <a:avLst/>
          </a:prstGeom>
          <a:noFill/>
          <a:ln>
            <a:noFill/>
          </a:ln>
        </p:spPr>
      </p:pic>
      <p:sp>
        <p:nvSpPr>
          <p:cNvPr id="124" name="Google Shape;124;p28"/>
          <p:cNvSpPr txBox="1"/>
          <p:nvPr/>
        </p:nvSpPr>
        <p:spPr>
          <a:xfrm>
            <a:off x="611187" y="1617260"/>
            <a:ext cx="4339504" cy="373949"/>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en-US" sz="2700" dirty="0">
                <a:solidFill>
                  <a:srgbClr val="FFFFFF"/>
                </a:solidFill>
                <a:latin typeface="Gilroy" panose="00000500000000000000" pitchFamily="50" charset="-52"/>
              </a:rPr>
              <a:t>Le </a:t>
            </a:r>
            <a:r>
              <a:rPr lang="en-US" sz="2700" dirty="0" err="1">
                <a:solidFill>
                  <a:srgbClr val="FFFFFF"/>
                </a:solidFill>
                <a:latin typeface="Gilroy" panose="00000500000000000000" pitchFamily="50" charset="-52"/>
              </a:rPr>
              <a:t>résultat</a:t>
            </a:r>
            <a:r>
              <a:rPr lang="en-US" sz="2700" dirty="0">
                <a:solidFill>
                  <a:srgbClr val="FFFFFF"/>
                </a:solidFill>
                <a:latin typeface="Gilroy" panose="00000500000000000000" pitchFamily="50" charset="-52"/>
              </a:rPr>
              <a:t> </a:t>
            </a:r>
            <a:r>
              <a:rPr lang="en-US" sz="2700" dirty="0" err="1">
                <a:solidFill>
                  <a:srgbClr val="FFFFFF"/>
                </a:solidFill>
                <a:latin typeface="Gilroy" panose="00000500000000000000" pitchFamily="50" charset="-52"/>
              </a:rPr>
              <a:t>est</a:t>
            </a:r>
            <a:r>
              <a:rPr lang="en-US" sz="2700" dirty="0">
                <a:solidFill>
                  <a:srgbClr val="FFFFFF"/>
                </a:solidFill>
                <a:latin typeface="Gilroy" panose="00000500000000000000" pitchFamily="50" charset="-52"/>
              </a:rPr>
              <a:t> </a:t>
            </a:r>
            <a:r>
              <a:rPr lang="en-US" sz="2700" dirty="0" err="1">
                <a:solidFill>
                  <a:srgbClr val="FFFFFF"/>
                </a:solidFill>
                <a:latin typeface="Gilroy" panose="00000500000000000000" pitchFamily="50" charset="-52"/>
              </a:rPr>
              <a:t>prévisible</a:t>
            </a:r>
            <a:r>
              <a:rPr lang="en-US" sz="2700" dirty="0">
                <a:solidFill>
                  <a:srgbClr val="FFFFFF"/>
                </a:solidFill>
                <a:latin typeface="Gilroy" panose="00000500000000000000" pitchFamily="50" charset="-52"/>
              </a:rPr>
              <a:t>:</a:t>
            </a:r>
            <a:endParaRPr dirty="0">
              <a:latin typeface="Gilroy" panose="00000500000000000000" pitchFamily="50" charset="-52"/>
            </a:endParaRPr>
          </a:p>
        </p:txBody>
      </p:sp>
      <p:sp>
        <p:nvSpPr>
          <p:cNvPr id="125" name="Google Shape;125;p28"/>
          <p:cNvSpPr txBox="1"/>
          <p:nvPr/>
        </p:nvSpPr>
        <p:spPr>
          <a:xfrm>
            <a:off x="611187" y="2220826"/>
            <a:ext cx="4045219" cy="2154436"/>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ea typeface="Ultra"/>
                <a:cs typeface="Ultra"/>
                <a:sym typeface="Ultra"/>
              </a:rPr>
              <a:t>Le corps, selon l'habitude prise au fil des siècles, continue d'accumuler et d'épargner, mais n'a pas la possibilité de dépenser. Un dysfonctionnement se produit et les changements commencent : l'"accumulateur" se transforme en "entrepôt de stockage intempestif".</a:t>
            </a:r>
          </a:p>
          <a:p>
            <a:pPr lvl="0">
              <a:buClr>
                <a:srgbClr val="FFFFFF"/>
              </a:buClr>
              <a:buSzPts val="1400"/>
            </a:pPr>
            <a:endParaRPr lang="fr-FR" dirty="0">
              <a:solidFill>
                <a:srgbClr val="FFFFFF"/>
              </a:solidFill>
              <a:latin typeface="Gilroy" panose="00000500000000000000" pitchFamily="50" charset="-52"/>
              <a:ea typeface="Ultra"/>
              <a:cs typeface="Ultra"/>
              <a:sym typeface="Ultra"/>
            </a:endParaRPr>
          </a:p>
          <a:p>
            <a:pPr lvl="0">
              <a:buClr>
                <a:srgbClr val="FFFFFF"/>
              </a:buClr>
              <a:buSzPts val="1400"/>
            </a:pPr>
            <a:r>
              <a:rPr lang="fr-FR" dirty="0">
                <a:solidFill>
                  <a:srgbClr val="FFFFFF"/>
                </a:solidFill>
                <a:latin typeface="Gilroy" panose="00000500000000000000" pitchFamily="50" charset="-52"/>
                <a:ea typeface="Ultra"/>
                <a:cs typeface="Ultra"/>
                <a:sym typeface="Ultra"/>
              </a:rPr>
              <a:t>La conséquence de l'introduction rapide du confort dans la vie moderne est le développement du syndrome métabolique.</a:t>
            </a:r>
            <a:endParaRPr dirty="0">
              <a:latin typeface="Gilroy" panose="00000500000000000000" pitchFamily="50" charset="-52"/>
            </a:endParaRPr>
          </a:p>
        </p:txBody>
      </p:sp>
      <p:pic>
        <p:nvPicPr>
          <p:cNvPr id="126" name="Google Shape;126;p28" descr="Рисунок 3"/>
          <p:cNvPicPr preferRelativeResize="0"/>
          <p:nvPr/>
        </p:nvPicPr>
        <p:blipFill rotWithShape="1">
          <a:blip r:embed="rId4">
            <a:alphaModFix/>
          </a:blip>
          <a:srcRect/>
          <a:stretch/>
        </p:blipFill>
        <p:spPr>
          <a:xfrm>
            <a:off x="8818892" y="421228"/>
            <a:ext cx="691561" cy="1195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9" descr="Рисунок 110"/>
          <p:cNvPicPr preferRelativeResize="0"/>
          <p:nvPr/>
        </p:nvPicPr>
        <p:blipFill rotWithShape="1">
          <a:blip r:embed="rId3">
            <a:alphaModFix/>
          </a:blip>
          <a:srcRect/>
          <a:stretch/>
        </p:blipFill>
        <p:spPr>
          <a:xfrm rot="-2063192">
            <a:off x="6165179" y="-1015081"/>
            <a:ext cx="4581669" cy="7400794"/>
          </a:xfrm>
          <a:prstGeom prst="rect">
            <a:avLst/>
          </a:prstGeom>
          <a:noFill/>
          <a:ln>
            <a:noFill/>
          </a:ln>
        </p:spPr>
      </p:pic>
      <p:sp>
        <p:nvSpPr>
          <p:cNvPr id="132" name="Google Shape;132;p29"/>
          <p:cNvSpPr txBox="1"/>
          <p:nvPr/>
        </p:nvSpPr>
        <p:spPr>
          <a:xfrm>
            <a:off x="611187" y="1358700"/>
            <a:ext cx="4457423" cy="1116276"/>
          </a:xfrm>
          <a:prstGeom prst="rect">
            <a:avLst/>
          </a:prstGeom>
          <a:noFill/>
          <a:ln>
            <a:noFill/>
          </a:ln>
        </p:spPr>
        <p:txBody>
          <a:bodyPr spcFirstLastPara="1" wrap="square" lIns="0" tIns="0" rIns="0" bIns="0" anchor="t" anchorCtr="0">
            <a:spAutoFit/>
          </a:bodyPr>
          <a:lstStyle/>
          <a:p>
            <a:pPr lvl="0">
              <a:buClr>
                <a:srgbClr val="262626"/>
              </a:buClr>
              <a:buSzPts val="1400"/>
            </a:pPr>
            <a:r>
              <a:rPr lang="fr-FR" dirty="0">
                <a:solidFill>
                  <a:srgbClr val="262626"/>
                </a:solidFill>
                <a:latin typeface="Gilroy" panose="00000500000000000000" pitchFamily="50" charset="-52"/>
              </a:rPr>
              <a:t>Il s'agit d'un ensemble d'anomalies (dépôt de graisse au niveau de la taille, glycémie élevée, hypertension artérielle et profil lipidique sanguin anormal) qui, ensemble, augmentent le risque de maladies cardiaques et de diabète sucré.</a:t>
            </a:r>
            <a:endParaRPr dirty="0">
              <a:latin typeface="Gilroy" panose="00000500000000000000" pitchFamily="50" charset="-52"/>
            </a:endParaRPr>
          </a:p>
        </p:txBody>
      </p:sp>
      <p:sp>
        <p:nvSpPr>
          <p:cNvPr id="133" name="Google Shape;133;p29"/>
          <p:cNvSpPr txBox="1"/>
          <p:nvPr/>
        </p:nvSpPr>
        <p:spPr>
          <a:xfrm>
            <a:off x="611187" y="5031854"/>
            <a:ext cx="7112387" cy="369332"/>
          </a:xfrm>
          <a:prstGeom prst="rect">
            <a:avLst/>
          </a:prstGeom>
          <a:noFill/>
          <a:ln>
            <a:noFill/>
          </a:ln>
        </p:spPr>
        <p:txBody>
          <a:bodyPr spcFirstLastPara="1" wrap="square" lIns="0" tIns="0" rIns="0" bIns="0" anchor="t" anchorCtr="0">
            <a:spAutoFit/>
          </a:bodyPr>
          <a:lstStyle/>
          <a:p>
            <a:pPr lvl="0">
              <a:buClr>
                <a:srgbClr val="262626"/>
              </a:buClr>
              <a:buSzPts val="1200"/>
            </a:pPr>
            <a:r>
              <a:rPr lang="fr-FR" sz="1200" dirty="0">
                <a:solidFill>
                  <a:srgbClr val="262626"/>
                </a:solidFill>
                <a:latin typeface="Gilroy" panose="00000500000000000000" pitchFamily="50" charset="-52"/>
              </a:rPr>
              <a:t>Selon les données de 2022, les signes du syndrome métabolique accompagnent jusqu'à 31,4 % des personnes[1]</a:t>
            </a:r>
            <a:endParaRPr dirty="0">
              <a:latin typeface="Gilroy" panose="00000500000000000000" pitchFamily="50" charset="-52"/>
            </a:endParaRPr>
          </a:p>
        </p:txBody>
      </p:sp>
      <p:sp>
        <p:nvSpPr>
          <p:cNvPr id="134" name="Google Shape;134;p29"/>
          <p:cNvSpPr txBox="1"/>
          <p:nvPr/>
        </p:nvSpPr>
        <p:spPr>
          <a:xfrm>
            <a:off x="615788" y="800474"/>
            <a:ext cx="4288957" cy="373949"/>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en-US" sz="2700" dirty="0">
                <a:solidFill>
                  <a:srgbClr val="262626"/>
                </a:solidFill>
                <a:latin typeface="Gilroy" panose="00000500000000000000" pitchFamily="50" charset="-52"/>
              </a:rPr>
              <a:t>Syndrome </a:t>
            </a:r>
            <a:r>
              <a:rPr lang="en-US" sz="2700" dirty="0" err="1">
                <a:solidFill>
                  <a:srgbClr val="262626"/>
                </a:solidFill>
                <a:latin typeface="Gilroy" panose="00000500000000000000" pitchFamily="50" charset="-52"/>
              </a:rPr>
              <a:t>métabolique</a:t>
            </a:r>
            <a:endParaRPr dirty="0">
              <a:latin typeface="Gilroy" panose="00000500000000000000" pitchFamily="50" charset="-52"/>
            </a:endParaRPr>
          </a:p>
        </p:txBody>
      </p:sp>
      <p:sp>
        <p:nvSpPr>
          <p:cNvPr id="136" name="Google Shape;136;p29"/>
          <p:cNvSpPr txBox="1"/>
          <p:nvPr/>
        </p:nvSpPr>
        <p:spPr>
          <a:xfrm>
            <a:off x="609914" y="2985234"/>
            <a:ext cx="7286472" cy="1292662"/>
          </a:xfrm>
          <a:prstGeom prst="rect">
            <a:avLst/>
          </a:prstGeom>
          <a:noFill/>
          <a:ln>
            <a:noFill/>
          </a:ln>
        </p:spPr>
        <p:txBody>
          <a:bodyPr spcFirstLastPara="1" wrap="square" lIns="0" tIns="0" rIns="0" bIns="0" anchor="t" anchorCtr="0">
            <a:spAutoFit/>
          </a:bodyPr>
          <a:lstStyle/>
          <a:p>
            <a:pPr lvl="0">
              <a:lnSpc>
                <a:spcPct val="150000"/>
              </a:lnSpc>
              <a:buClr>
                <a:srgbClr val="262626"/>
              </a:buClr>
              <a:buSzPts val="1400"/>
            </a:pPr>
            <a:r>
              <a:rPr lang="en-US" dirty="0" err="1">
                <a:solidFill>
                  <a:srgbClr val="262626"/>
                </a:solidFill>
                <a:latin typeface="Gilroy" panose="00000500000000000000" pitchFamily="50" charset="-52"/>
              </a:rPr>
              <a:t>Taux</a:t>
            </a:r>
            <a:r>
              <a:rPr lang="en-US" dirty="0">
                <a:solidFill>
                  <a:srgbClr val="262626"/>
                </a:solidFill>
                <a:latin typeface="Gilroy" panose="00000500000000000000" pitchFamily="50" charset="-52"/>
              </a:rPr>
              <a:t> de glucose </a:t>
            </a:r>
            <a:r>
              <a:rPr lang="en-US" dirty="0" err="1">
                <a:solidFill>
                  <a:srgbClr val="262626"/>
                </a:solidFill>
                <a:latin typeface="Gilroy" panose="00000500000000000000" pitchFamily="50" charset="-52"/>
              </a:rPr>
              <a:t>élevé</a:t>
            </a:r>
            <a:r>
              <a:rPr lang="en-US" dirty="0">
                <a:solidFill>
                  <a:srgbClr val="262626"/>
                </a:solidFill>
                <a:latin typeface="Gilroy" panose="00000500000000000000" pitchFamily="50" charset="-52"/>
              </a:rPr>
              <a:t>                              </a:t>
            </a:r>
            <a:r>
              <a:rPr lang="fr-FR" b="1" dirty="0">
                <a:solidFill>
                  <a:srgbClr val="262626"/>
                </a:solidFill>
                <a:latin typeface="Gilroy" panose="00000500000000000000" pitchFamily="50" charset="-52"/>
              </a:rPr>
              <a:t>Risque de développer un diabète sucré</a:t>
            </a:r>
            <a:endParaRPr sz="1800" b="1" i="0" u="none" strike="noStrike" cap="none" dirty="0">
              <a:solidFill>
                <a:srgbClr val="000000"/>
              </a:solidFill>
              <a:latin typeface="Gilroy" panose="00000500000000000000" pitchFamily="50" charset="-52"/>
              <a:sym typeface="Arial"/>
            </a:endParaRPr>
          </a:p>
          <a:p>
            <a:pPr lvl="0">
              <a:lnSpc>
                <a:spcPct val="150000"/>
              </a:lnSpc>
              <a:buClr>
                <a:srgbClr val="262626"/>
              </a:buClr>
              <a:buSzPts val="1400"/>
            </a:pPr>
            <a:r>
              <a:rPr lang="en-US" dirty="0">
                <a:solidFill>
                  <a:srgbClr val="262626"/>
                </a:solidFill>
                <a:latin typeface="Gilroy" panose="00000500000000000000" pitchFamily="50" charset="-52"/>
              </a:rPr>
              <a:t>Pression </a:t>
            </a:r>
            <a:r>
              <a:rPr lang="en-US" dirty="0" err="1">
                <a:solidFill>
                  <a:srgbClr val="262626"/>
                </a:solidFill>
                <a:latin typeface="Gilroy" panose="00000500000000000000" pitchFamily="50" charset="-52"/>
              </a:rPr>
              <a:t>artérielle</a:t>
            </a:r>
            <a:r>
              <a:rPr lang="en-US" dirty="0">
                <a:solidFill>
                  <a:srgbClr val="262626"/>
                </a:solidFill>
                <a:latin typeface="Gilroy" panose="00000500000000000000" pitchFamily="50" charset="-52"/>
              </a:rPr>
              <a:t> </a:t>
            </a:r>
            <a:r>
              <a:rPr lang="en-US" dirty="0" err="1">
                <a:solidFill>
                  <a:srgbClr val="262626"/>
                </a:solidFill>
                <a:latin typeface="Gilroy" panose="00000500000000000000" pitchFamily="50" charset="-52"/>
              </a:rPr>
              <a:t>élevée</a:t>
            </a:r>
            <a:r>
              <a:rPr lang="en-US" dirty="0">
                <a:solidFill>
                  <a:srgbClr val="262626"/>
                </a:solidFill>
                <a:latin typeface="Gilroy" panose="00000500000000000000" pitchFamily="50" charset="-52"/>
              </a:rPr>
              <a:t>                          </a:t>
            </a:r>
            <a:r>
              <a:rPr lang="fr-FR" b="1" dirty="0">
                <a:solidFill>
                  <a:srgbClr val="262626"/>
                </a:solidFill>
                <a:latin typeface="Gilroy" panose="00000500000000000000" pitchFamily="50" charset="-52"/>
              </a:rPr>
              <a:t>Risque de développement de l'hypertension</a:t>
            </a:r>
            <a:endParaRPr sz="1800" b="1" i="0" u="none" strike="noStrike" cap="none" dirty="0">
              <a:solidFill>
                <a:srgbClr val="000000"/>
              </a:solidFill>
              <a:latin typeface="Gilroy" panose="00000500000000000000" pitchFamily="50" charset="-52"/>
              <a:sym typeface="Arial"/>
            </a:endParaRPr>
          </a:p>
          <a:p>
            <a:pPr lvl="0">
              <a:lnSpc>
                <a:spcPct val="150000"/>
              </a:lnSpc>
              <a:buClr>
                <a:srgbClr val="262626"/>
              </a:buClr>
              <a:buSzPts val="1400"/>
            </a:pPr>
            <a:r>
              <a:rPr lang="en-US" dirty="0">
                <a:solidFill>
                  <a:srgbClr val="262626"/>
                </a:solidFill>
                <a:latin typeface="Gilroy" panose="00000500000000000000" pitchFamily="50" charset="-52"/>
              </a:rPr>
              <a:t>Accumulation de </a:t>
            </a:r>
            <a:r>
              <a:rPr lang="en-US" dirty="0" err="1">
                <a:solidFill>
                  <a:srgbClr val="262626"/>
                </a:solidFill>
                <a:latin typeface="Gilroy" panose="00000500000000000000" pitchFamily="50" charset="-52"/>
              </a:rPr>
              <a:t>graisse</a:t>
            </a:r>
            <a:r>
              <a:rPr lang="en-US" dirty="0">
                <a:solidFill>
                  <a:srgbClr val="262626"/>
                </a:solidFill>
                <a:latin typeface="Gilroy" panose="00000500000000000000" pitchFamily="50" charset="-52"/>
              </a:rPr>
              <a:t> </a:t>
            </a:r>
            <a:r>
              <a:rPr lang="en-US" dirty="0" err="1">
                <a:solidFill>
                  <a:srgbClr val="262626"/>
                </a:solidFill>
                <a:latin typeface="Gilroy" panose="00000500000000000000" pitchFamily="50" charset="-52"/>
              </a:rPr>
              <a:t>viscérale</a:t>
            </a:r>
            <a:r>
              <a:rPr lang="en-US" dirty="0">
                <a:solidFill>
                  <a:srgbClr val="262626"/>
                </a:solidFill>
                <a:latin typeface="Gilroy" panose="00000500000000000000" pitchFamily="50" charset="-52"/>
              </a:rPr>
              <a:t>         </a:t>
            </a:r>
            <a:r>
              <a:rPr lang="en-US" b="1" dirty="0" err="1">
                <a:solidFill>
                  <a:srgbClr val="262626"/>
                </a:solidFill>
                <a:latin typeface="Gilroy" panose="00000500000000000000" pitchFamily="50" charset="-52"/>
              </a:rPr>
              <a:t>Risque</a:t>
            </a:r>
            <a:r>
              <a:rPr lang="en-US" b="1" dirty="0">
                <a:solidFill>
                  <a:srgbClr val="262626"/>
                </a:solidFill>
                <a:latin typeface="Gilroy" panose="00000500000000000000" pitchFamily="50" charset="-52"/>
              </a:rPr>
              <a:t> </a:t>
            </a:r>
            <a:r>
              <a:rPr lang="en-US" b="1" dirty="0" err="1">
                <a:solidFill>
                  <a:srgbClr val="262626"/>
                </a:solidFill>
                <a:latin typeface="Gilroy" panose="00000500000000000000" pitchFamily="50" charset="-52"/>
              </a:rPr>
              <a:t>d'obésité</a:t>
            </a:r>
            <a:r>
              <a:rPr lang="en-US" dirty="0">
                <a:solidFill>
                  <a:srgbClr val="262626"/>
                </a:solidFill>
                <a:latin typeface="Gilroy" panose="00000500000000000000" pitchFamily="50" charset="-52"/>
              </a:rPr>
              <a:t>                   </a:t>
            </a:r>
            <a:endParaRPr lang="ru-RU" dirty="0">
              <a:solidFill>
                <a:srgbClr val="262626"/>
              </a:solidFill>
              <a:latin typeface="Gilroy" panose="00000500000000000000" pitchFamily="50" charset="-52"/>
            </a:endParaRPr>
          </a:p>
          <a:p>
            <a:pPr lvl="0">
              <a:lnSpc>
                <a:spcPct val="150000"/>
              </a:lnSpc>
              <a:buClr>
                <a:srgbClr val="262626"/>
              </a:buClr>
              <a:buSzPts val="1400"/>
            </a:pPr>
            <a:r>
              <a:rPr lang="en-US" dirty="0" err="1">
                <a:solidFill>
                  <a:srgbClr val="262626"/>
                </a:solidFill>
                <a:latin typeface="Gilroy" panose="00000500000000000000" pitchFamily="50" charset="-52"/>
              </a:rPr>
              <a:t>Taux</a:t>
            </a:r>
            <a:r>
              <a:rPr lang="en-US" dirty="0">
                <a:solidFill>
                  <a:srgbClr val="262626"/>
                </a:solidFill>
                <a:latin typeface="Gilroy" panose="00000500000000000000" pitchFamily="50" charset="-52"/>
              </a:rPr>
              <a:t> de </a:t>
            </a:r>
            <a:r>
              <a:rPr lang="en-US" dirty="0" err="1">
                <a:solidFill>
                  <a:srgbClr val="262626"/>
                </a:solidFill>
                <a:latin typeface="Gilroy" panose="00000500000000000000" pitchFamily="50" charset="-52"/>
              </a:rPr>
              <a:t>cholestérol</a:t>
            </a:r>
            <a:r>
              <a:rPr lang="en-US" dirty="0">
                <a:solidFill>
                  <a:srgbClr val="262626"/>
                </a:solidFill>
                <a:latin typeface="Gilroy" panose="00000500000000000000" pitchFamily="50" charset="-52"/>
              </a:rPr>
              <a:t> anormal                   </a:t>
            </a:r>
            <a:r>
              <a:rPr lang="fr-FR" b="1" dirty="0">
                <a:solidFill>
                  <a:srgbClr val="262626"/>
                </a:solidFill>
                <a:latin typeface="Gilroy" panose="00000500000000000000" pitchFamily="50" charset="-52"/>
              </a:rPr>
              <a:t>Risque de développement de l'athérosclérose</a:t>
            </a:r>
            <a:endParaRPr sz="1800" b="1" i="0" u="none" strike="noStrike" cap="none" dirty="0">
              <a:solidFill>
                <a:srgbClr val="000000"/>
              </a:solidFill>
              <a:latin typeface="Gilroy" panose="00000500000000000000" pitchFamily="50" charset="-52"/>
              <a:sym typeface="Arial"/>
            </a:endParaRPr>
          </a:p>
        </p:txBody>
      </p:sp>
      <p:sp>
        <p:nvSpPr>
          <p:cNvPr id="137" name="Google Shape;137;p29"/>
          <p:cNvSpPr txBox="1"/>
          <p:nvPr/>
        </p:nvSpPr>
        <p:spPr>
          <a:xfrm>
            <a:off x="3750332" y="4277896"/>
            <a:ext cx="2570435" cy="153888"/>
          </a:xfrm>
          <a:prstGeom prst="rect">
            <a:avLst/>
          </a:prstGeom>
          <a:noFill/>
          <a:ln>
            <a:noFill/>
          </a:ln>
        </p:spPr>
        <p:txBody>
          <a:bodyPr spcFirstLastPara="1" wrap="square" lIns="0" tIns="0" rIns="0" bIns="0" anchor="t" anchorCtr="0">
            <a:spAutoFit/>
          </a:bodyPr>
          <a:lstStyle/>
          <a:p>
            <a:pPr lvl="0">
              <a:buClr>
                <a:srgbClr val="262626"/>
              </a:buClr>
              <a:buSzPts val="1000"/>
            </a:pPr>
            <a:r>
              <a:rPr lang="en-US" sz="1000" dirty="0">
                <a:solidFill>
                  <a:srgbClr val="262626"/>
                </a:solidFill>
                <a:latin typeface="Gilroy" panose="00000500000000000000" pitchFamily="50" charset="-52"/>
              </a:rPr>
              <a:t>et </a:t>
            </a:r>
            <a:r>
              <a:rPr lang="en-US" sz="1000" dirty="0" err="1">
                <a:solidFill>
                  <a:srgbClr val="262626"/>
                </a:solidFill>
                <a:latin typeface="Gilroy" panose="00000500000000000000" pitchFamily="50" charset="-52"/>
              </a:rPr>
              <a:t>autres</a:t>
            </a:r>
            <a:r>
              <a:rPr lang="en-US" sz="1000" dirty="0">
                <a:solidFill>
                  <a:srgbClr val="262626"/>
                </a:solidFill>
                <a:latin typeface="Gilroy" panose="00000500000000000000" pitchFamily="50" charset="-52"/>
              </a:rPr>
              <a:t> maladies </a:t>
            </a:r>
            <a:r>
              <a:rPr lang="en-US" sz="1000" dirty="0" err="1">
                <a:solidFill>
                  <a:srgbClr val="262626"/>
                </a:solidFill>
                <a:latin typeface="Gilroy" panose="00000500000000000000" pitchFamily="50" charset="-52"/>
              </a:rPr>
              <a:t>cardiovasculaires</a:t>
            </a:r>
            <a:endParaRPr sz="1000" b="0" i="0" u="none" strike="noStrike" cap="none" dirty="0">
              <a:solidFill>
                <a:srgbClr val="262626"/>
              </a:solidFill>
              <a:latin typeface="Gilroy" panose="00000500000000000000" pitchFamily="50" charset="-52"/>
              <a:sym typeface="Arial"/>
            </a:endParaRPr>
          </a:p>
        </p:txBody>
      </p:sp>
      <p:sp>
        <p:nvSpPr>
          <p:cNvPr id="138" name="Google Shape;138;p29"/>
          <p:cNvSpPr/>
          <p:nvPr/>
        </p:nvSpPr>
        <p:spPr>
          <a:xfrm>
            <a:off x="3415720" y="3130528"/>
            <a:ext cx="242677" cy="98406"/>
          </a:xfrm>
          <a:prstGeom prst="rightArrow">
            <a:avLst>
              <a:gd name="adj1" fmla="val 50000"/>
              <a:gd name="adj2" fmla="val 50000"/>
            </a:avLst>
          </a:prstGeom>
          <a:solidFill>
            <a:srgbClr val="940A3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A0A35"/>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 name="Google Shape;139;p29"/>
          <p:cNvSpPr/>
          <p:nvPr/>
        </p:nvSpPr>
        <p:spPr>
          <a:xfrm>
            <a:off x="3415720" y="3454269"/>
            <a:ext cx="242677" cy="98406"/>
          </a:xfrm>
          <a:prstGeom prst="rightArrow">
            <a:avLst>
              <a:gd name="adj1" fmla="val 50000"/>
              <a:gd name="adj2" fmla="val 50000"/>
            </a:avLst>
          </a:prstGeom>
          <a:solidFill>
            <a:srgbClr val="940A3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A0A35"/>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 name="Google Shape;140;p29"/>
          <p:cNvSpPr/>
          <p:nvPr/>
        </p:nvSpPr>
        <p:spPr>
          <a:xfrm>
            <a:off x="3419762" y="3758601"/>
            <a:ext cx="242677" cy="98406"/>
          </a:xfrm>
          <a:prstGeom prst="rightArrow">
            <a:avLst>
              <a:gd name="adj1" fmla="val 50000"/>
              <a:gd name="adj2" fmla="val 50000"/>
            </a:avLst>
          </a:prstGeom>
          <a:solidFill>
            <a:srgbClr val="940A3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A0A35"/>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 name="Google Shape;141;p29"/>
          <p:cNvSpPr/>
          <p:nvPr/>
        </p:nvSpPr>
        <p:spPr>
          <a:xfrm>
            <a:off x="3415719" y="4062933"/>
            <a:ext cx="242677" cy="98406"/>
          </a:xfrm>
          <a:prstGeom prst="rightArrow">
            <a:avLst>
              <a:gd name="adj1" fmla="val 50000"/>
              <a:gd name="adj2" fmla="val 50000"/>
            </a:avLst>
          </a:prstGeom>
          <a:solidFill>
            <a:srgbClr val="940A3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7A0A35"/>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145"/>
        <p:cNvGrpSpPr/>
        <p:nvPr/>
      </p:nvGrpSpPr>
      <p:grpSpPr>
        <a:xfrm>
          <a:off x="0" y="0"/>
          <a:ext cx="0" cy="0"/>
          <a:chOff x="0" y="0"/>
          <a:chExt cx="0" cy="0"/>
        </a:xfrm>
      </p:grpSpPr>
      <p:pic>
        <p:nvPicPr>
          <p:cNvPr id="146" name="Google Shape;146;p30" descr="Рисунок 2"/>
          <p:cNvPicPr preferRelativeResize="0"/>
          <p:nvPr/>
        </p:nvPicPr>
        <p:blipFill rotWithShape="1">
          <a:blip r:embed="rId3">
            <a:alphaModFix/>
          </a:blip>
          <a:srcRect/>
          <a:stretch/>
        </p:blipFill>
        <p:spPr>
          <a:xfrm>
            <a:off x="0" y="99"/>
            <a:ext cx="10080801" cy="5670452"/>
          </a:xfrm>
          <a:prstGeom prst="rect">
            <a:avLst/>
          </a:prstGeom>
          <a:noFill/>
          <a:ln>
            <a:noFill/>
          </a:ln>
        </p:spPr>
      </p:pic>
      <p:sp>
        <p:nvSpPr>
          <p:cNvPr id="147" name="Google Shape;147;p30"/>
          <p:cNvSpPr txBox="1"/>
          <p:nvPr/>
        </p:nvSpPr>
        <p:spPr>
          <a:xfrm>
            <a:off x="615789" y="1421860"/>
            <a:ext cx="3048233" cy="373949"/>
          </a:xfrm>
          <a:prstGeom prst="rect">
            <a:avLst/>
          </a:prstGeom>
          <a:noFill/>
          <a:ln>
            <a:noFill/>
          </a:ln>
        </p:spPr>
        <p:txBody>
          <a:bodyPr spcFirstLastPara="1" wrap="square" lIns="0" tIns="0" rIns="0" bIns="0" anchor="t" anchorCtr="0">
            <a:spAutoFit/>
          </a:bodyPr>
          <a:lstStyle/>
          <a:p>
            <a:pPr lvl="0">
              <a:lnSpc>
                <a:spcPct val="90000"/>
              </a:lnSpc>
              <a:buClr>
                <a:srgbClr val="FFFFFF"/>
              </a:buClr>
              <a:buSzPts val="2700"/>
            </a:pPr>
            <a:r>
              <a:rPr lang="en-US" sz="2700" dirty="0" err="1">
                <a:solidFill>
                  <a:srgbClr val="FFFFFF"/>
                </a:solidFill>
                <a:latin typeface="Gilroy" panose="00000500000000000000" pitchFamily="50" charset="-52"/>
              </a:rPr>
              <a:t>Facteurs</a:t>
            </a:r>
            <a:r>
              <a:rPr lang="en-US" sz="2700" dirty="0">
                <a:solidFill>
                  <a:srgbClr val="FFFFFF"/>
                </a:solidFill>
                <a:latin typeface="Gilroy" panose="00000500000000000000" pitchFamily="50" charset="-52"/>
              </a:rPr>
              <a:t> de </a:t>
            </a:r>
            <a:r>
              <a:rPr lang="en-US" sz="2700" dirty="0" err="1">
                <a:solidFill>
                  <a:srgbClr val="FFFFFF"/>
                </a:solidFill>
                <a:latin typeface="Gilroy" panose="00000500000000000000" pitchFamily="50" charset="-52"/>
              </a:rPr>
              <a:t>risque</a:t>
            </a:r>
            <a:endParaRPr dirty="0">
              <a:latin typeface="Gilroy" panose="00000500000000000000" pitchFamily="50" charset="-52"/>
            </a:endParaRPr>
          </a:p>
        </p:txBody>
      </p:sp>
      <p:sp>
        <p:nvSpPr>
          <p:cNvPr id="148" name="Google Shape;148;p30"/>
          <p:cNvSpPr txBox="1"/>
          <p:nvPr/>
        </p:nvSpPr>
        <p:spPr>
          <a:xfrm>
            <a:off x="1088013" y="2318415"/>
            <a:ext cx="1779477" cy="2210220"/>
          </a:xfrm>
          <a:prstGeom prst="rect">
            <a:avLst/>
          </a:prstGeom>
          <a:noFill/>
          <a:ln>
            <a:noFill/>
          </a:ln>
        </p:spPr>
        <p:txBody>
          <a:bodyPr spcFirstLastPara="1" wrap="square" lIns="0" tIns="0" rIns="0" bIns="0" anchor="t" anchorCtr="0">
            <a:spAutoFit/>
          </a:bodyPr>
          <a:lstStyle/>
          <a:p>
            <a:pPr lvl="0">
              <a:lnSpc>
                <a:spcPct val="114285"/>
              </a:lnSpc>
              <a:buClr>
                <a:srgbClr val="FFFFFF"/>
              </a:buClr>
              <a:buSzPts val="1400"/>
            </a:pPr>
            <a:r>
              <a:rPr lang="fr-FR" dirty="0">
                <a:solidFill>
                  <a:srgbClr val="FFFFFF"/>
                </a:solidFill>
                <a:latin typeface="Gilroy" panose="00000500000000000000" pitchFamily="50" charset="-52"/>
              </a:rPr>
              <a:t>Mode de vie sédentaire</a:t>
            </a: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r>
              <a:rPr lang="fr-FR" dirty="0">
                <a:solidFill>
                  <a:srgbClr val="FFFFFF"/>
                </a:solidFill>
                <a:latin typeface="Gilroy" panose="00000500000000000000" pitchFamily="50" charset="-52"/>
              </a:rPr>
              <a:t>Manque de sommeil</a:t>
            </a: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r>
              <a:rPr lang="fr-FR" dirty="0">
                <a:solidFill>
                  <a:srgbClr val="FFFFFF"/>
                </a:solidFill>
                <a:latin typeface="Gilroy" panose="00000500000000000000" pitchFamily="50" charset="-52"/>
              </a:rPr>
              <a:t>Consommation excessive d'alcool et de tabac</a:t>
            </a:r>
            <a:endParaRPr dirty="0">
              <a:latin typeface="Gilroy" panose="00000500000000000000" pitchFamily="50" charset="-52"/>
            </a:endParaRPr>
          </a:p>
        </p:txBody>
      </p:sp>
      <p:pic>
        <p:nvPicPr>
          <p:cNvPr id="149" name="Google Shape;149;p30" descr="Рисунок 1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150" name="Google Shape;150;p30"/>
          <p:cNvSpPr txBox="1"/>
          <p:nvPr/>
        </p:nvSpPr>
        <p:spPr>
          <a:xfrm>
            <a:off x="3664022" y="2319895"/>
            <a:ext cx="1655190" cy="1964640"/>
          </a:xfrm>
          <a:prstGeom prst="rect">
            <a:avLst/>
          </a:prstGeom>
          <a:noFill/>
          <a:ln>
            <a:noFill/>
          </a:ln>
        </p:spPr>
        <p:txBody>
          <a:bodyPr spcFirstLastPara="1" wrap="square" lIns="0" tIns="0" rIns="0" bIns="0" anchor="t" anchorCtr="0">
            <a:spAutoFit/>
          </a:bodyPr>
          <a:lstStyle/>
          <a:p>
            <a:pPr lvl="0">
              <a:lnSpc>
                <a:spcPct val="114285"/>
              </a:lnSpc>
              <a:buClr>
                <a:srgbClr val="FFFFFF"/>
              </a:buClr>
              <a:buSzPts val="1400"/>
            </a:pPr>
            <a:r>
              <a:rPr lang="fr-FR" dirty="0">
                <a:solidFill>
                  <a:srgbClr val="FFFFFF"/>
                </a:solidFill>
                <a:latin typeface="Gilroy" panose="00000500000000000000" pitchFamily="50" charset="-52"/>
              </a:rPr>
              <a:t>Alimentation déséquilibrée</a:t>
            </a: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r>
              <a:rPr lang="fr-FR" dirty="0">
                <a:solidFill>
                  <a:srgbClr val="FFFFFF"/>
                </a:solidFill>
                <a:latin typeface="Gilroy" panose="00000500000000000000" pitchFamily="50" charset="-52"/>
              </a:rPr>
              <a:t>L'hérédité</a:t>
            </a: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endParaRPr lang="fr-FR" dirty="0">
              <a:solidFill>
                <a:srgbClr val="FFFFFF"/>
              </a:solidFill>
              <a:latin typeface="Gilroy" panose="00000500000000000000" pitchFamily="50" charset="-52"/>
            </a:endParaRPr>
          </a:p>
          <a:p>
            <a:pPr lvl="0">
              <a:lnSpc>
                <a:spcPct val="114285"/>
              </a:lnSpc>
              <a:buClr>
                <a:srgbClr val="FFFFFF"/>
              </a:buClr>
              <a:buSzPts val="1400"/>
            </a:pPr>
            <a:r>
              <a:rPr lang="fr-FR" dirty="0">
                <a:solidFill>
                  <a:srgbClr val="FFFFFF"/>
                </a:solidFill>
                <a:latin typeface="Gilroy" panose="00000500000000000000" pitchFamily="50" charset="-52"/>
              </a:rPr>
              <a:t>Augmentation du niveau de stress</a:t>
            </a:r>
            <a:endParaRPr dirty="0">
              <a:latin typeface="Gilroy" panose="00000500000000000000" pitchFamily="50" charset="-52"/>
            </a:endParaRPr>
          </a:p>
        </p:txBody>
      </p:sp>
      <p:pic>
        <p:nvPicPr>
          <p:cNvPr id="151" name="Google Shape;151;p30" descr="Рисунок 16"/>
          <p:cNvPicPr preferRelativeResize="0"/>
          <p:nvPr/>
        </p:nvPicPr>
        <p:blipFill rotWithShape="1">
          <a:blip r:embed="rId5">
            <a:alphaModFix/>
          </a:blip>
          <a:srcRect/>
          <a:stretch/>
        </p:blipFill>
        <p:spPr>
          <a:xfrm>
            <a:off x="615789" y="3779139"/>
            <a:ext cx="373950" cy="373950"/>
          </a:xfrm>
          <a:prstGeom prst="rect">
            <a:avLst/>
          </a:prstGeom>
          <a:noFill/>
          <a:ln>
            <a:noFill/>
          </a:ln>
        </p:spPr>
      </p:pic>
      <p:pic>
        <p:nvPicPr>
          <p:cNvPr id="152" name="Google Shape;152;p30" descr="Рисунок 17"/>
          <p:cNvPicPr preferRelativeResize="0"/>
          <p:nvPr/>
        </p:nvPicPr>
        <p:blipFill rotWithShape="1">
          <a:blip r:embed="rId6">
            <a:alphaModFix/>
          </a:blip>
          <a:srcRect/>
          <a:stretch/>
        </p:blipFill>
        <p:spPr>
          <a:xfrm>
            <a:off x="611187" y="3049516"/>
            <a:ext cx="373950" cy="373950"/>
          </a:xfrm>
          <a:prstGeom prst="rect">
            <a:avLst/>
          </a:prstGeom>
          <a:noFill/>
          <a:ln>
            <a:noFill/>
          </a:ln>
        </p:spPr>
      </p:pic>
      <p:pic>
        <p:nvPicPr>
          <p:cNvPr id="153" name="Google Shape;153;p30" descr="Рисунок 18"/>
          <p:cNvPicPr preferRelativeResize="0"/>
          <p:nvPr/>
        </p:nvPicPr>
        <p:blipFill rotWithShape="1">
          <a:blip r:embed="rId7">
            <a:alphaModFix/>
          </a:blip>
          <a:srcRect/>
          <a:stretch/>
        </p:blipFill>
        <p:spPr>
          <a:xfrm>
            <a:off x="611187" y="2288477"/>
            <a:ext cx="373950" cy="373950"/>
          </a:xfrm>
          <a:prstGeom prst="rect">
            <a:avLst/>
          </a:prstGeom>
          <a:noFill/>
          <a:ln>
            <a:noFill/>
          </a:ln>
        </p:spPr>
      </p:pic>
      <p:pic>
        <p:nvPicPr>
          <p:cNvPr id="154" name="Google Shape;154;p30" descr="Рисунок 19"/>
          <p:cNvPicPr preferRelativeResize="0"/>
          <p:nvPr/>
        </p:nvPicPr>
        <p:blipFill rotWithShape="1">
          <a:blip r:embed="rId8">
            <a:alphaModFix/>
          </a:blip>
          <a:srcRect/>
          <a:stretch/>
        </p:blipFill>
        <p:spPr>
          <a:xfrm>
            <a:off x="3144791" y="3782909"/>
            <a:ext cx="373950" cy="373950"/>
          </a:xfrm>
          <a:prstGeom prst="rect">
            <a:avLst/>
          </a:prstGeom>
          <a:noFill/>
          <a:ln>
            <a:noFill/>
          </a:ln>
        </p:spPr>
      </p:pic>
      <p:pic>
        <p:nvPicPr>
          <p:cNvPr id="155" name="Google Shape;155;p30" descr="Рисунок 20"/>
          <p:cNvPicPr preferRelativeResize="0"/>
          <p:nvPr/>
        </p:nvPicPr>
        <p:blipFill rotWithShape="1">
          <a:blip r:embed="rId9">
            <a:alphaModFix/>
          </a:blip>
          <a:srcRect/>
          <a:stretch/>
        </p:blipFill>
        <p:spPr>
          <a:xfrm>
            <a:off x="3114107" y="3041410"/>
            <a:ext cx="411910" cy="411910"/>
          </a:xfrm>
          <a:prstGeom prst="rect">
            <a:avLst/>
          </a:prstGeom>
          <a:noFill/>
          <a:ln>
            <a:noFill/>
          </a:ln>
        </p:spPr>
      </p:pic>
      <p:pic>
        <p:nvPicPr>
          <p:cNvPr id="156" name="Google Shape;156;p30" descr="Рисунок 21"/>
          <p:cNvPicPr preferRelativeResize="0"/>
          <p:nvPr/>
        </p:nvPicPr>
        <p:blipFill rotWithShape="1">
          <a:blip r:embed="rId10">
            <a:alphaModFix/>
          </a:blip>
          <a:srcRect/>
          <a:stretch/>
        </p:blipFill>
        <p:spPr>
          <a:xfrm>
            <a:off x="3140189" y="2292246"/>
            <a:ext cx="373950" cy="373950"/>
          </a:xfrm>
          <a:prstGeom prst="rect">
            <a:avLst/>
          </a:prstGeom>
          <a:noFill/>
          <a:ln>
            <a:noFill/>
          </a:ln>
        </p:spPr>
      </p:pic>
      <p:sp>
        <p:nvSpPr>
          <p:cNvPr id="158" name="Google Shape;158;p30"/>
          <p:cNvSpPr txBox="1"/>
          <p:nvPr/>
        </p:nvSpPr>
        <p:spPr>
          <a:xfrm>
            <a:off x="3407917" y="1425315"/>
            <a:ext cx="396822" cy="27178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baseline="30000" dirty="0">
                <a:solidFill>
                  <a:srgbClr val="FFFFFF"/>
                </a:solidFill>
                <a:latin typeface="Arial"/>
                <a:ea typeface="Arial"/>
                <a:cs typeface="Arial"/>
                <a:sym typeface="Arial"/>
              </a:rPr>
              <a:t>[2]</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162"/>
        <p:cNvGrpSpPr/>
        <p:nvPr/>
      </p:nvGrpSpPr>
      <p:grpSpPr>
        <a:xfrm>
          <a:off x="0" y="0"/>
          <a:ext cx="0" cy="0"/>
          <a:chOff x="0" y="0"/>
          <a:chExt cx="0" cy="0"/>
        </a:xfrm>
      </p:grpSpPr>
      <p:pic>
        <p:nvPicPr>
          <p:cNvPr id="163" name="Google Shape;163;p31" descr="Рисунок 6"/>
          <p:cNvPicPr preferRelativeResize="0"/>
          <p:nvPr/>
        </p:nvPicPr>
        <p:blipFill rotWithShape="1">
          <a:blip r:embed="rId3">
            <a:alphaModFix/>
          </a:blip>
          <a:srcRect/>
          <a:stretch/>
        </p:blipFill>
        <p:spPr>
          <a:xfrm>
            <a:off x="-353" y="0"/>
            <a:ext cx="10080978" cy="5670550"/>
          </a:xfrm>
          <a:prstGeom prst="rect">
            <a:avLst/>
          </a:prstGeom>
          <a:noFill/>
          <a:ln>
            <a:noFill/>
          </a:ln>
        </p:spPr>
      </p:pic>
      <p:pic>
        <p:nvPicPr>
          <p:cNvPr id="164" name="Google Shape;164;p31" descr="Рисунок 11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165" name="Google Shape;165;p31"/>
          <p:cNvSpPr txBox="1"/>
          <p:nvPr/>
        </p:nvSpPr>
        <p:spPr>
          <a:xfrm>
            <a:off x="617574" y="903127"/>
            <a:ext cx="4926479" cy="215444"/>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Il est en notre pouvoir de prévenir le syndrome métabolique:</a:t>
            </a:r>
            <a:endParaRPr dirty="0">
              <a:latin typeface="Gilroy" panose="00000500000000000000" pitchFamily="50" charset="-52"/>
            </a:endParaRPr>
          </a:p>
        </p:txBody>
      </p:sp>
      <p:sp>
        <p:nvSpPr>
          <p:cNvPr id="166" name="Google Shape;166;p31"/>
          <p:cNvSpPr txBox="1"/>
          <p:nvPr/>
        </p:nvSpPr>
        <p:spPr>
          <a:xfrm>
            <a:off x="617576" y="1617222"/>
            <a:ext cx="4457751" cy="2154436"/>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ea typeface="Ultra"/>
                <a:cs typeface="Ultra"/>
                <a:sym typeface="Ultra"/>
              </a:rPr>
              <a:t>Adopter une alimentation équilibrée, en limitant le sucre et les glucides simples</a:t>
            </a:r>
          </a:p>
          <a:p>
            <a:pPr lvl="0">
              <a:buClr>
                <a:srgbClr val="FFFFFF"/>
              </a:buClr>
              <a:buSzPts val="1400"/>
            </a:pPr>
            <a:endParaRPr lang="fr-FR" dirty="0">
              <a:solidFill>
                <a:srgbClr val="FFFFFF"/>
              </a:solidFill>
              <a:latin typeface="Gilroy" panose="00000500000000000000" pitchFamily="50" charset="-52"/>
              <a:ea typeface="Ultra"/>
              <a:cs typeface="Ultra"/>
              <a:sym typeface="Ultra"/>
            </a:endParaRPr>
          </a:p>
          <a:p>
            <a:pPr lvl="0">
              <a:buClr>
                <a:srgbClr val="FFFFFF"/>
              </a:buClr>
              <a:buSzPts val="1400"/>
            </a:pPr>
            <a:r>
              <a:rPr lang="fr-FR" dirty="0">
                <a:solidFill>
                  <a:srgbClr val="FFFFFF"/>
                </a:solidFill>
                <a:latin typeface="Gilroy" panose="00000500000000000000" pitchFamily="50" charset="-52"/>
                <a:ea typeface="Ultra"/>
                <a:cs typeface="Ultra"/>
                <a:sym typeface="Ultra"/>
              </a:rPr>
              <a:t>Pratiquer une activité physique régulière</a:t>
            </a:r>
          </a:p>
          <a:p>
            <a:pPr lvl="0">
              <a:buClr>
                <a:srgbClr val="FFFFFF"/>
              </a:buClr>
              <a:buSzPts val="1400"/>
            </a:pPr>
            <a:endParaRPr lang="fr-FR" dirty="0">
              <a:solidFill>
                <a:srgbClr val="FFFFFF"/>
              </a:solidFill>
              <a:latin typeface="Gilroy" panose="00000500000000000000" pitchFamily="50" charset="-52"/>
              <a:ea typeface="Ultra"/>
              <a:cs typeface="Ultra"/>
              <a:sym typeface="Ultra"/>
            </a:endParaRPr>
          </a:p>
          <a:p>
            <a:pPr lvl="0">
              <a:buClr>
                <a:srgbClr val="FFFFFF"/>
              </a:buClr>
              <a:buSzPts val="1400"/>
            </a:pPr>
            <a:r>
              <a:rPr lang="fr-FR" dirty="0">
                <a:solidFill>
                  <a:srgbClr val="FFFFFF"/>
                </a:solidFill>
                <a:latin typeface="Gilroy" panose="00000500000000000000" pitchFamily="50" charset="-52"/>
                <a:ea typeface="Ultra"/>
                <a:cs typeface="Ultra"/>
                <a:sym typeface="Ultra"/>
              </a:rPr>
              <a:t>Éviter le stress</a:t>
            </a:r>
          </a:p>
          <a:p>
            <a:pPr lvl="0">
              <a:buClr>
                <a:srgbClr val="FFFFFF"/>
              </a:buClr>
              <a:buSzPts val="1400"/>
            </a:pPr>
            <a:endParaRPr lang="fr-FR" dirty="0">
              <a:solidFill>
                <a:srgbClr val="FFFFFF"/>
              </a:solidFill>
              <a:latin typeface="Gilroy" panose="00000500000000000000" pitchFamily="50" charset="-52"/>
              <a:ea typeface="Ultra"/>
              <a:cs typeface="Ultra"/>
              <a:sym typeface="Ultra"/>
            </a:endParaRPr>
          </a:p>
          <a:p>
            <a:pPr lvl="0">
              <a:buClr>
                <a:srgbClr val="FFFFFF"/>
              </a:buClr>
              <a:buSzPts val="1400"/>
            </a:pPr>
            <a:r>
              <a:rPr lang="fr-FR" dirty="0">
                <a:solidFill>
                  <a:srgbClr val="FFFFFF"/>
                </a:solidFill>
                <a:latin typeface="Gilroy" panose="00000500000000000000" pitchFamily="50" charset="-52"/>
                <a:ea typeface="Ultra"/>
                <a:cs typeface="Ultra"/>
                <a:sym typeface="Ultra"/>
              </a:rPr>
              <a:t>Respecter un horaire de sommeil</a:t>
            </a:r>
          </a:p>
          <a:p>
            <a:pPr lvl="0">
              <a:buClr>
                <a:srgbClr val="FFFFFF"/>
              </a:buClr>
              <a:buSzPts val="1400"/>
            </a:pPr>
            <a:endParaRPr lang="fr-FR" dirty="0">
              <a:solidFill>
                <a:srgbClr val="FFFFFF"/>
              </a:solidFill>
              <a:latin typeface="Gilroy" panose="00000500000000000000" pitchFamily="50" charset="-52"/>
              <a:ea typeface="Ultra"/>
              <a:cs typeface="Ultra"/>
              <a:sym typeface="Ultra"/>
            </a:endParaRPr>
          </a:p>
          <a:p>
            <a:pPr lvl="0">
              <a:buClr>
                <a:srgbClr val="FFFFFF"/>
              </a:buClr>
              <a:buSzPts val="1400"/>
            </a:pPr>
            <a:r>
              <a:rPr lang="fr-FR" dirty="0">
                <a:solidFill>
                  <a:srgbClr val="FFFFFF"/>
                </a:solidFill>
                <a:latin typeface="Gilroy" panose="00000500000000000000" pitchFamily="50" charset="-52"/>
                <a:ea typeface="Ultra"/>
                <a:cs typeface="Ultra"/>
                <a:sym typeface="Ultra"/>
              </a:rPr>
              <a:t>Éviter les mauvaises habitudes</a:t>
            </a:r>
            <a:endParaRPr dirty="0">
              <a:latin typeface="Gilroy" panose="00000500000000000000" pitchFamily="50" charset="-52"/>
            </a:endParaRPr>
          </a:p>
        </p:txBody>
      </p:sp>
      <p:sp>
        <p:nvSpPr>
          <p:cNvPr id="167" name="Google Shape;167;p31"/>
          <p:cNvSpPr txBox="1"/>
          <p:nvPr/>
        </p:nvSpPr>
        <p:spPr>
          <a:xfrm>
            <a:off x="617576" y="4244983"/>
            <a:ext cx="5295544" cy="646331"/>
          </a:xfrm>
          <a:prstGeom prst="rect">
            <a:avLst/>
          </a:prstGeom>
          <a:noFill/>
          <a:ln>
            <a:noFill/>
          </a:ln>
        </p:spPr>
        <p:txBody>
          <a:bodyPr spcFirstLastPara="1" wrap="square" lIns="0" tIns="0" rIns="0" bIns="0" anchor="t" anchorCtr="0">
            <a:spAutoFit/>
          </a:bodyPr>
          <a:lstStyle/>
          <a:p>
            <a:pPr lvl="0">
              <a:buClr>
                <a:srgbClr val="FFFFFF"/>
              </a:buClr>
              <a:buSzPts val="1400"/>
            </a:pPr>
            <a:r>
              <a:rPr lang="fr-FR" dirty="0">
                <a:solidFill>
                  <a:srgbClr val="FFFFFF"/>
                </a:solidFill>
                <a:latin typeface="Gilroy" panose="00000500000000000000" pitchFamily="50" charset="-52"/>
              </a:rPr>
              <a:t>Et aussi - suivre la science moderne, car c'est la science qui découvre de nouveaux moyens et ressources pour maintenir la santé et prolonger la longévité active!</a:t>
            </a:r>
            <a:endParaRPr dirty="0">
              <a:latin typeface="Gilroy" panose="00000500000000000000" pitchFamily="50" charset="-5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171"/>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4F076D26-49D7-8C56-D426-6E21FEC4DE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0080625" cy="5670351"/>
          </a:xfrm>
          <a:prstGeom prst="rect">
            <a:avLst/>
          </a:prstGeom>
          <a:ln w="12700">
            <a:miter lim="400000"/>
          </a:ln>
        </p:spPr>
      </p:pic>
      <p:sp>
        <p:nvSpPr>
          <p:cNvPr id="173" name="Google Shape;173;p32"/>
          <p:cNvSpPr txBox="1"/>
          <p:nvPr/>
        </p:nvSpPr>
        <p:spPr>
          <a:xfrm>
            <a:off x="615789" y="2247044"/>
            <a:ext cx="3956211" cy="1495794"/>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fr-FR" sz="2700" dirty="0">
                <a:solidFill>
                  <a:srgbClr val="262626"/>
                </a:solidFill>
                <a:latin typeface="Gilroy" panose="00000500000000000000" pitchFamily="50" charset="-52"/>
              </a:rPr>
              <a:t>Les propriétés de </a:t>
            </a:r>
            <a:r>
              <a:rPr lang="fr-FR" sz="2700" b="1" dirty="0">
                <a:solidFill>
                  <a:srgbClr val="262626"/>
                </a:solidFill>
                <a:latin typeface="Gilroy" panose="00000500000000000000" pitchFamily="50" charset="-52"/>
              </a:rPr>
              <a:t>l'huile de calanus</a:t>
            </a:r>
            <a:r>
              <a:rPr lang="fr-FR" sz="2700" dirty="0">
                <a:solidFill>
                  <a:srgbClr val="262626"/>
                </a:solidFill>
                <a:latin typeface="Gilroy" panose="00000500000000000000" pitchFamily="50" charset="-52"/>
              </a:rPr>
              <a:t> ont été récemment découvertes par la science</a:t>
            </a:r>
            <a:endParaRPr dirty="0">
              <a:latin typeface="Gilroy" panose="00000500000000000000" pitchFamily="50" charset="-52"/>
            </a:endParaRPr>
          </a:p>
        </p:txBody>
      </p:sp>
      <p:pic>
        <p:nvPicPr>
          <p:cNvPr id="174" name="Google Shape;174;p32" descr="Рисунок 1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175" name="Google Shape;175;p32"/>
          <p:cNvSpPr txBox="1"/>
          <p:nvPr/>
        </p:nvSpPr>
        <p:spPr>
          <a:xfrm>
            <a:off x="615789" y="3742838"/>
            <a:ext cx="3459125" cy="430887"/>
          </a:xfrm>
          <a:prstGeom prst="rect">
            <a:avLst/>
          </a:prstGeom>
          <a:noFill/>
          <a:ln>
            <a:noFill/>
          </a:ln>
        </p:spPr>
        <p:txBody>
          <a:bodyPr spcFirstLastPara="1" wrap="square" lIns="0" tIns="0" rIns="0" bIns="0" anchor="t" anchorCtr="0">
            <a:spAutoFit/>
          </a:bodyPr>
          <a:lstStyle/>
          <a:p>
            <a:pPr lvl="0">
              <a:buClr>
                <a:srgbClr val="262626"/>
              </a:buClr>
              <a:buSzPts val="1400"/>
            </a:pPr>
            <a:r>
              <a:rPr lang="fr-FR" dirty="0">
                <a:solidFill>
                  <a:srgbClr val="262626"/>
                </a:solidFill>
                <a:latin typeface="Gilroy" panose="00000500000000000000" pitchFamily="50" charset="-52"/>
              </a:rPr>
              <a:t>pour protéger contre le risque de syndrome métabolique</a:t>
            </a:r>
            <a:r>
              <a:rPr lang="en-US" sz="1400" b="0" i="0" u="none" strike="noStrike" cap="none" baseline="30000" dirty="0">
                <a:solidFill>
                  <a:srgbClr val="262626"/>
                </a:solidFill>
                <a:latin typeface="Gilroy" panose="00000500000000000000" pitchFamily="50" charset="-52"/>
                <a:sym typeface="Arial"/>
              </a:rPr>
              <a:t>[4],[5],[6],[7]</a:t>
            </a:r>
            <a:endParaRPr dirty="0">
              <a:latin typeface="Gilroy" panose="00000500000000000000" pitchFamily="50" charset="-5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D8E7"/>
        </a:solidFill>
        <a:effectLst/>
      </p:bgPr>
    </p:bg>
    <p:spTree>
      <p:nvGrpSpPr>
        <p:cNvPr id="1" name="Shape 179"/>
        <p:cNvGrpSpPr/>
        <p:nvPr/>
      </p:nvGrpSpPr>
      <p:grpSpPr>
        <a:xfrm>
          <a:off x="0" y="0"/>
          <a:ext cx="0" cy="0"/>
          <a:chOff x="0" y="0"/>
          <a:chExt cx="0" cy="0"/>
        </a:xfrm>
      </p:grpSpPr>
      <p:pic>
        <p:nvPicPr>
          <p:cNvPr id="180" name="Google Shape;180;p33" descr="Рисунок 2"/>
          <p:cNvPicPr preferRelativeResize="0"/>
          <p:nvPr/>
        </p:nvPicPr>
        <p:blipFill rotWithShape="1">
          <a:blip r:embed="rId3">
            <a:alphaModFix/>
          </a:blip>
          <a:srcRect/>
          <a:stretch/>
        </p:blipFill>
        <p:spPr>
          <a:xfrm>
            <a:off x="0" y="99"/>
            <a:ext cx="10080449" cy="5670252"/>
          </a:xfrm>
          <a:prstGeom prst="rect">
            <a:avLst/>
          </a:prstGeom>
          <a:noFill/>
          <a:ln>
            <a:noFill/>
          </a:ln>
        </p:spPr>
      </p:pic>
      <p:pic>
        <p:nvPicPr>
          <p:cNvPr id="181" name="Google Shape;181;p33" descr="Рисунок 11"/>
          <p:cNvPicPr preferRelativeResize="0"/>
          <p:nvPr/>
        </p:nvPicPr>
        <p:blipFill rotWithShape="1">
          <a:blip r:embed="rId4">
            <a:alphaModFix/>
          </a:blip>
          <a:srcRect/>
          <a:stretch/>
        </p:blipFill>
        <p:spPr>
          <a:xfrm>
            <a:off x="8818892" y="421228"/>
            <a:ext cx="691561" cy="119521"/>
          </a:xfrm>
          <a:prstGeom prst="rect">
            <a:avLst/>
          </a:prstGeom>
          <a:noFill/>
          <a:ln>
            <a:noFill/>
          </a:ln>
        </p:spPr>
      </p:pic>
      <p:sp>
        <p:nvSpPr>
          <p:cNvPr id="182" name="Google Shape;182;p33"/>
          <p:cNvSpPr txBox="1"/>
          <p:nvPr/>
        </p:nvSpPr>
        <p:spPr>
          <a:xfrm>
            <a:off x="617574" y="2521293"/>
            <a:ext cx="4495965" cy="2501069"/>
          </a:xfrm>
          <a:prstGeom prst="rect">
            <a:avLst/>
          </a:prstGeom>
          <a:noFill/>
          <a:ln>
            <a:noFill/>
          </a:ln>
        </p:spPr>
        <p:txBody>
          <a:bodyPr spcFirstLastPara="1" wrap="square" lIns="0" tIns="0" rIns="0" bIns="0" anchor="t" anchorCtr="0">
            <a:spAutoFit/>
          </a:bodyPr>
          <a:lstStyle/>
          <a:p>
            <a:pPr lvl="0">
              <a:lnSpc>
                <a:spcPct val="128571"/>
              </a:lnSpc>
              <a:buClr>
                <a:srgbClr val="FFFFFF"/>
              </a:buClr>
              <a:buSzPts val="1400"/>
            </a:pPr>
            <a:r>
              <a:rPr lang="fr-FR" dirty="0">
                <a:solidFill>
                  <a:srgbClr val="FFFFFF"/>
                </a:solidFill>
                <a:latin typeface="Gilroy" panose="00000500000000000000" pitchFamily="50" charset="-52"/>
              </a:rPr>
              <a:t>Le calanus (Calanus finmarchicus) est une espèce de zooplancton qui vit dans les eaux septentrionales de l'océan Atlantique et constitue un maillon important des chaînes alimentaires des écosystèmes marins. Bien que sa durée de vie soit courte, il parvient à stocker l'énergie des aliments sous une forme spéciale d'esters de cire, ce qui en fait une source unique de matières premières précieuses provenant d'une source alternative</a:t>
            </a:r>
            <a:r>
              <a:rPr lang="en-US" sz="1400" b="0" i="0" u="none" strike="noStrike" cap="none" baseline="30000" dirty="0">
                <a:solidFill>
                  <a:srgbClr val="FFFFFF"/>
                </a:solidFill>
                <a:latin typeface="Gilroy" panose="00000500000000000000" pitchFamily="50" charset="-52"/>
                <a:sym typeface="Arial"/>
              </a:rPr>
              <a:t>[3]</a:t>
            </a:r>
            <a:r>
              <a:rPr lang="en-US" sz="1400" b="0" i="0" u="none" strike="noStrike" cap="none" dirty="0">
                <a:solidFill>
                  <a:srgbClr val="FFFFFF"/>
                </a:solidFill>
                <a:latin typeface="Gilroy" panose="00000500000000000000" pitchFamily="50" charset="-52"/>
                <a:sym typeface="Arial"/>
              </a:rPr>
              <a:t>.</a:t>
            </a:r>
            <a:endParaRPr dirty="0">
              <a:latin typeface="Gilroy" panose="00000500000000000000" pitchFamily="50"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34"/>
          <p:cNvSpPr txBox="1"/>
          <p:nvPr/>
        </p:nvSpPr>
        <p:spPr>
          <a:xfrm>
            <a:off x="7111700" y="3714777"/>
            <a:ext cx="2489500" cy="892552"/>
          </a:xfrm>
          <a:prstGeom prst="rect">
            <a:avLst/>
          </a:prstGeom>
          <a:noFill/>
          <a:ln>
            <a:noFill/>
          </a:ln>
        </p:spPr>
        <p:txBody>
          <a:bodyPr spcFirstLastPara="1" wrap="square" lIns="0" tIns="0" rIns="0" bIns="0" anchor="t" anchorCtr="0">
            <a:spAutoFit/>
          </a:bodyPr>
          <a:lstStyle/>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gras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polyinsaturés</a:t>
            </a:r>
            <a:endParaRPr lang="en-US" sz="1000" dirty="0">
              <a:solidFill>
                <a:srgbClr val="262626"/>
              </a:solidFill>
              <a:latin typeface="Gilroy" panose="00000500000000000000" pitchFamily="50" charset="-52"/>
              <a:ea typeface="Ultra"/>
              <a:cs typeface="Ultra"/>
              <a:sym typeface="Ultra"/>
            </a:endParaRPr>
          </a:p>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stéaridonique</a:t>
            </a:r>
            <a:r>
              <a:rPr lang="en-US" sz="1000" dirty="0">
                <a:solidFill>
                  <a:srgbClr val="262626"/>
                </a:solidFill>
                <a:latin typeface="Gilroy" panose="00000500000000000000" pitchFamily="50" charset="-52"/>
                <a:ea typeface="Ultra"/>
                <a:cs typeface="Ultra"/>
                <a:sym typeface="Ultra"/>
              </a:rPr>
              <a:t> (SDA)</a:t>
            </a:r>
          </a:p>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eicosapentaénoïque</a:t>
            </a:r>
            <a:r>
              <a:rPr lang="en-US" sz="1000" dirty="0">
                <a:solidFill>
                  <a:srgbClr val="262626"/>
                </a:solidFill>
                <a:latin typeface="Gilroy" panose="00000500000000000000" pitchFamily="50" charset="-52"/>
                <a:ea typeface="Ultra"/>
                <a:cs typeface="Ultra"/>
                <a:sym typeface="Ultra"/>
              </a:rPr>
              <a:t> (EPA)</a:t>
            </a:r>
          </a:p>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docosahexaénoïque</a:t>
            </a:r>
            <a:r>
              <a:rPr lang="en-US" sz="1000" dirty="0">
                <a:solidFill>
                  <a:srgbClr val="262626"/>
                </a:solidFill>
                <a:latin typeface="Gilroy" panose="00000500000000000000" pitchFamily="50" charset="-52"/>
                <a:ea typeface="Ultra"/>
                <a:cs typeface="Ultra"/>
                <a:sym typeface="Ultra"/>
              </a:rPr>
              <a:t> (DHA)</a:t>
            </a:r>
            <a:r>
              <a:rPr lang="en-US" sz="1000" i="0" u="none" strike="noStrike" cap="none" dirty="0">
                <a:solidFill>
                  <a:srgbClr val="262626"/>
                </a:solidFill>
                <a:latin typeface="Gilroy" panose="00000500000000000000" pitchFamily="50" charset="-52"/>
                <a:ea typeface="Ultra"/>
                <a:cs typeface="Ultra"/>
                <a:sym typeface="Ultra"/>
              </a:rPr>
              <a:t/>
            </a:r>
            <a:br>
              <a:rPr lang="en-US" sz="1000" i="0" u="none" strike="noStrike" cap="none" dirty="0">
                <a:solidFill>
                  <a:srgbClr val="262626"/>
                </a:solidFill>
                <a:latin typeface="Gilroy" panose="00000500000000000000" pitchFamily="50" charset="-52"/>
                <a:ea typeface="Ultra"/>
                <a:cs typeface="Ultra"/>
                <a:sym typeface="Ultra"/>
              </a:rPr>
            </a:br>
            <a:endParaRPr sz="1800" i="0" u="none" strike="noStrike" cap="none" dirty="0">
              <a:solidFill>
                <a:srgbClr val="000000"/>
              </a:solidFill>
              <a:latin typeface="Gilroy" panose="00000500000000000000" pitchFamily="50" charset="-52"/>
              <a:sym typeface="Arial"/>
            </a:endParaRPr>
          </a:p>
        </p:txBody>
      </p:sp>
      <p:sp>
        <p:nvSpPr>
          <p:cNvPr id="190" name="Google Shape;190;p34"/>
          <p:cNvSpPr txBox="1"/>
          <p:nvPr/>
        </p:nvSpPr>
        <p:spPr>
          <a:xfrm>
            <a:off x="7111699" y="3351288"/>
            <a:ext cx="1316683" cy="3739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~24%</a:t>
            </a:r>
            <a:endParaRPr dirty="0">
              <a:latin typeface="Gilroy" panose="00000500000000000000" pitchFamily="50" charset="-52"/>
            </a:endParaRPr>
          </a:p>
        </p:txBody>
      </p:sp>
      <p:sp>
        <p:nvSpPr>
          <p:cNvPr id="191" name="Google Shape;191;p34"/>
          <p:cNvSpPr txBox="1"/>
          <p:nvPr/>
        </p:nvSpPr>
        <p:spPr>
          <a:xfrm>
            <a:off x="615788" y="583897"/>
            <a:ext cx="5966003" cy="373949"/>
          </a:xfrm>
          <a:prstGeom prst="rect">
            <a:avLst/>
          </a:prstGeom>
          <a:noFill/>
          <a:ln>
            <a:noFill/>
          </a:ln>
        </p:spPr>
        <p:txBody>
          <a:bodyPr spcFirstLastPara="1" wrap="square" lIns="0" tIns="0" rIns="0" bIns="0" anchor="t" anchorCtr="0">
            <a:spAutoFit/>
          </a:bodyPr>
          <a:lstStyle/>
          <a:p>
            <a:pPr lvl="0">
              <a:lnSpc>
                <a:spcPct val="90000"/>
              </a:lnSpc>
              <a:buClr>
                <a:srgbClr val="262626"/>
              </a:buClr>
              <a:buSzPts val="2700"/>
            </a:pPr>
            <a:r>
              <a:rPr lang="fr-FR" sz="2700" dirty="0">
                <a:solidFill>
                  <a:srgbClr val="262626"/>
                </a:solidFill>
                <a:latin typeface="Gilroy" panose="00000500000000000000" pitchFamily="50" charset="-52"/>
              </a:rPr>
              <a:t>Caractère unique de la composition</a:t>
            </a:r>
            <a:r>
              <a:rPr lang="en-US" sz="1800" b="0" i="0" u="none" strike="noStrike" cap="none" baseline="30000" dirty="0">
                <a:solidFill>
                  <a:srgbClr val="262626"/>
                </a:solidFill>
                <a:latin typeface="Gilroy" panose="00000500000000000000" pitchFamily="50" charset="-52"/>
                <a:sym typeface="Arial"/>
              </a:rPr>
              <a:t>[3]</a:t>
            </a:r>
            <a:endParaRPr dirty="0">
              <a:latin typeface="Gilroy" panose="00000500000000000000" pitchFamily="50" charset="-52"/>
            </a:endParaRPr>
          </a:p>
        </p:txBody>
      </p:sp>
      <p:sp>
        <p:nvSpPr>
          <p:cNvPr id="192" name="Google Shape;192;p34"/>
          <p:cNvSpPr txBox="1"/>
          <p:nvPr/>
        </p:nvSpPr>
        <p:spPr>
          <a:xfrm>
            <a:off x="617413" y="1151932"/>
            <a:ext cx="8730765" cy="736740"/>
          </a:xfrm>
          <a:prstGeom prst="rect">
            <a:avLst/>
          </a:prstGeom>
          <a:noFill/>
          <a:ln>
            <a:noFill/>
          </a:ln>
        </p:spPr>
        <p:txBody>
          <a:bodyPr spcFirstLastPara="1" wrap="square" lIns="0" tIns="0" rIns="0" bIns="0" anchor="t" anchorCtr="0">
            <a:spAutoFit/>
          </a:bodyPr>
          <a:lstStyle/>
          <a:p>
            <a:pPr lvl="0">
              <a:lnSpc>
                <a:spcPct val="114285"/>
              </a:lnSpc>
              <a:buClr>
                <a:srgbClr val="262626"/>
              </a:buClr>
              <a:buSzPts val="1400"/>
            </a:pPr>
            <a:r>
              <a:rPr lang="fr-FR" dirty="0">
                <a:solidFill>
                  <a:srgbClr val="262626"/>
                </a:solidFill>
                <a:latin typeface="Gilroy" panose="00000500000000000000" pitchFamily="50" charset="-52"/>
                <a:ea typeface="Ultra"/>
                <a:cs typeface="Ultra"/>
                <a:sym typeface="Ultra"/>
              </a:rPr>
              <a:t>La teneur en lipides représente jusqu'à </a:t>
            </a:r>
            <a:r>
              <a:rPr lang="fr-FR" b="1" dirty="0">
                <a:solidFill>
                  <a:srgbClr val="262626"/>
                </a:solidFill>
                <a:latin typeface="Gilroy" panose="00000500000000000000" pitchFamily="50" charset="-52"/>
                <a:ea typeface="Ultra"/>
                <a:cs typeface="Ultra"/>
                <a:sym typeface="Ultra"/>
              </a:rPr>
              <a:t>60 % </a:t>
            </a:r>
            <a:r>
              <a:rPr lang="fr-FR" dirty="0">
                <a:solidFill>
                  <a:srgbClr val="262626"/>
                </a:solidFill>
                <a:latin typeface="Gilroy" panose="00000500000000000000" pitchFamily="50" charset="-52"/>
                <a:ea typeface="Ultra"/>
                <a:cs typeface="Ultra"/>
                <a:sym typeface="Ultra"/>
              </a:rPr>
              <a:t>de la masse sèche totale du Calanus, dont </a:t>
            </a:r>
            <a:r>
              <a:rPr lang="fr-FR" b="1" dirty="0">
                <a:solidFill>
                  <a:srgbClr val="262626"/>
                </a:solidFill>
                <a:latin typeface="Gilroy" panose="00000500000000000000" pitchFamily="50" charset="-52"/>
                <a:ea typeface="Ultra"/>
                <a:cs typeface="Ultra"/>
                <a:sym typeface="Ultra"/>
              </a:rPr>
              <a:t>80 à 90 % </a:t>
            </a:r>
            <a:r>
              <a:rPr lang="fr-FR" dirty="0">
                <a:solidFill>
                  <a:srgbClr val="262626"/>
                </a:solidFill>
                <a:latin typeface="Gilroy" panose="00000500000000000000" pitchFamily="50" charset="-52"/>
                <a:ea typeface="Ultra"/>
                <a:cs typeface="Ultra"/>
                <a:sym typeface="Ultra"/>
              </a:rPr>
              <a:t>sont des lipides sous forme </a:t>
            </a:r>
            <a:r>
              <a:rPr lang="fr-FR" b="1" dirty="0">
                <a:solidFill>
                  <a:srgbClr val="262626"/>
                </a:solidFill>
                <a:latin typeface="Gilroy" panose="00000500000000000000" pitchFamily="50" charset="-52"/>
                <a:ea typeface="Ultra"/>
                <a:cs typeface="Ultra"/>
                <a:sym typeface="Ultra"/>
              </a:rPr>
              <a:t>d'esters de cire </a:t>
            </a:r>
            <a:r>
              <a:rPr lang="fr-FR" dirty="0">
                <a:solidFill>
                  <a:srgbClr val="262626"/>
                </a:solidFill>
                <a:latin typeface="Gilroy" panose="00000500000000000000" pitchFamily="50" charset="-52"/>
                <a:ea typeface="Ultra"/>
                <a:cs typeface="Ultra"/>
                <a:sym typeface="Ultra"/>
              </a:rPr>
              <a:t>! La plus grande quantité de lipides est contenue dans les espèces arctiques de Calanus, dont </a:t>
            </a:r>
            <a:r>
              <a:rPr lang="fr-FR" b="1" dirty="0">
                <a:solidFill>
                  <a:srgbClr val="262626"/>
                </a:solidFill>
                <a:latin typeface="Gilroy" panose="00000500000000000000" pitchFamily="50" charset="-52"/>
                <a:ea typeface="Ultra"/>
                <a:cs typeface="Ultra"/>
                <a:sym typeface="Ultra"/>
              </a:rPr>
              <a:t>Calanus finmarchicus.</a:t>
            </a:r>
            <a:endParaRPr b="1" dirty="0">
              <a:latin typeface="Gilroy" panose="00000500000000000000" pitchFamily="50" charset="-52"/>
            </a:endParaRPr>
          </a:p>
        </p:txBody>
      </p:sp>
      <p:sp>
        <p:nvSpPr>
          <p:cNvPr id="193" name="Google Shape;193;p34"/>
          <p:cNvSpPr txBox="1"/>
          <p:nvPr/>
        </p:nvSpPr>
        <p:spPr>
          <a:xfrm>
            <a:off x="1295072" y="5196449"/>
            <a:ext cx="1672976" cy="153888"/>
          </a:xfrm>
          <a:prstGeom prst="rect">
            <a:avLst/>
          </a:prstGeom>
          <a:noFill/>
          <a:ln>
            <a:noFill/>
          </a:ln>
        </p:spPr>
        <p:txBody>
          <a:bodyPr spcFirstLastPara="1" wrap="square" lIns="0" tIns="0" rIns="0" bIns="0" anchor="t" anchorCtr="0">
            <a:spAutoFit/>
          </a:bodyPr>
          <a:lstStyle/>
          <a:p>
            <a:pPr lvl="0" algn="r">
              <a:buClr>
                <a:srgbClr val="262626"/>
              </a:buClr>
              <a:buSzPts val="1000"/>
            </a:pPr>
            <a:r>
              <a:rPr lang="en-US" sz="1000" dirty="0" err="1">
                <a:solidFill>
                  <a:srgbClr val="262626"/>
                </a:solidFill>
                <a:latin typeface="Gilroy" panose="00000500000000000000" pitchFamily="50" charset="-52"/>
                <a:ea typeface="Ultra"/>
                <a:cs typeface="Ultra"/>
                <a:sym typeface="Ultra"/>
              </a:rPr>
              <a:t>Astaxanthine</a:t>
            </a:r>
            <a:endParaRPr dirty="0">
              <a:latin typeface="Gilroy" panose="00000500000000000000" pitchFamily="50" charset="-52"/>
            </a:endParaRPr>
          </a:p>
        </p:txBody>
      </p:sp>
      <p:sp>
        <p:nvSpPr>
          <p:cNvPr id="194" name="Google Shape;194;p34"/>
          <p:cNvSpPr txBox="1"/>
          <p:nvPr/>
        </p:nvSpPr>
        <p:spPr>
          <a:xfrm>
            <a:off x="1462587" y="4838581"/>
            <a:ext cx="1505462" cy="37394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~0,2%</a:t>
            </a:r>
            <a:endParaRPr dirty="0">
              <a:latin typeface="Gilroy" panose="00000500000000000000" pitchFamily="50" charset="-52"/>
            </a:endParaRPr>
          </a:p>
        </p:txBody>
      </p:sp>
      <p:sp>
        <p:nvSpPr>
          <p:cNvPr id="195" name="Google Shape;195;p34"/>
          <p:cNvSpPr txBox="1"/>
          <p:nvPr/>
        </p:nvSpPr>
        <p:spPr>
          <a:xfrm>
            <a:off x="1295072" y="3465462"/>
            <a:ext cx="1672976" cy="246221"/>
          </a:xfrm>
          <a:prstGeom prst="rect">
            <a:avLst/>
          </a:prstGeom>
          <a:noFill/>
          <a:ln>
            <a:noFill/>
          </a:ln>
        </p:spPr>
        <p:txBody>
          <a:bodyPr spcFirstLastPara="1" wrap="square" lIns="0" tIns="0" rIns="0" bIns="0" anchor="t" anchorCtr="0">
            <a:spAutoFit/>
          </a:bodyPr>
          <a:lstStyle/>
          <a:p>
            <a:pPr lvl="0" algn="r">
              <a:lnSpc>
                <a:spcPct val="160000"/>
              </a:lnSpc>
              <a:buClr>
                <a:srgbClr val="262626"/>
              </a:buClr>
              <a:buSzPts val="1000"/>
            </a:pPr>
            <a:r>
              <a:rPr lang="en-US" sz="1000" dirty="0" err="1">
                <a:solidFill>
                  <a:srgbClr val="262626"/>
                </a:solidFill>
                <a:latin typeface="Gilroy" panose="00000500000000000000" pitchFamily="50" charset="-52"/>
                <a:ea typeface="Ultra"/>
                <a:cs typeface="Ultra"/>
                <a:sym typeface="Ultra"/>
              </a:rPr>
              <a:t>Polycosanols</a:t>
            </a:r>
            <a:endParaRPr dirty="0">
              <a:latin typeface="Gilroy" panose="00000500000000000000" pitchFamily="50" charset="-52"/>
            </a:endParaRPr>
          </a:p>
        </p:txBody>
      </p:sp>
      <p:sp>
        <p:nvSpPr>
          <p:cNvPr id="196" name="Google Shape;196;p34"/>
          <p:cNvSpPr txBox="1"/>
          <p:nvPr/>
        </p:nvSpPr>
        <p:spPr>
          <a:xfrm>
            <a:off x="1642680" y="3135027"/>
            <a:ext cx="1325367" cy="37394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~38%</a:t>
            </a:r>
            <a:endParaRPr dirty="0">
              <a:latin typeface="Gilroy" panose="00000500000000000000" pitchFamily="50" charset="-52"/>
            </a:endParaRPr>
          </a:p>
        </p:txBody>
      </p:sp>
      <p:sp>
        <p:nvSpPr>
          <p:cNvPr id="197" name="Google Shape;197;p34"/>
          <p:cNvSpPr txBox="1"/>
          <p:nvPr/>
        </p:nvSpPr>
        <p:spPr>
          <a:xfrm>
            <a:off x="1354652" y="4347028"/>
            <a:ext cx="1613397" cy="307777"/>
          </a:xfrm>
          <a:prstGeom prst="rect">
            <a:avLst/>
          </a:prstGeom>
          <a:noFill/>
          <a:ln>
            <a:noFill/>
          </a:ln>
        </p:spPr>
        <p:txBody>
          <a:bodyPr spcFirstLastPara="1" wrap="square" lIns="0" tIns="0" rIns="0" bIns="0" anchor="t" anchorCtr="0">
            <a:spAutoFit/>
          </a:bodyPr>
          <a:lstStyle/>
          <a:p>
            <a:pPr lvl="0" algn="r">
              <a:buClr>
                <a:srgbClr val="262626"/>
              </a:buClr>
              <a:buSzPts val="1000"/>
            </a:pPr>
            <a:r>
              <a:rPr lang="en-US" sz="1000" dirty="0" err="1">
                <a:solidFill>
                  <a:srgbClr val="262626"/>
                </a:solidFill>
                <a:latin typeface="Gilroy" panose="00000500000000000000" pitchFamily="50" charset="-52"/>
                <a:ea typeface="Ultra"/>
                <a:cs typeface="Ultra"/>
                <a:sym typeface="Ultra"/>
              </a:rPr>
              <a:t>Autres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graisses</a:t>
            </a:r>
            <a:r>
              <a:rPr lang="en-US" sz="1000" dirty="0">
                <a:solidFill>
                  <a:srgbClr val="262626"/>
                </a:solidFill>
                <a:latin typeface="Gilroy" panose="00000500000000000000" pitchFamily="50" charset="-52"/>
                <a:ea typeface="Ultra"/>
                <a:cs typeface="Ultra"/>
                <a:sym typeface="Ultra"/>
              </a:rPr>
              <a:t>(</a:t>
            </a:r>
            <a:r>
              <a:rPr lang="en-US" sz="1000" dirty="0" err="1">
                <a:solidFill>
                  <a:srgbClr val="262626"/>
                </a:solidFill>
                <a:latin typeface="Gilroy" panose="00000500000000000000" pitchFamily="50" charset="-52"/>
                <a:ea typeface="Ultra"/>
                <a:cs typeface="Ultra"/>
                <a:sym typeface="Ultra"/>
              </a:rPr>
              <a:t>triglycérides</a:t>
            </a:r>
            <a:r>
              <a:rPr lang="en-US" sz="1000" dirty="0">
                <a:solidFill>
                  <a:srgbClr val="262626"/>
                </a:solidFill>
                <a:latin typeface="Gilroy" panose="00000500000000000000" pitchFamily="50" charset="-52"/>
                <a:ea typeface="Ultra"/>
                <a:cs typeface="Ultra"/>
                <a:sym typeface="Ultra"/>
              </a:rPr>
              <a:t>, etc.)</a:t>
            </a:r>
            <a:endParaRPr dirty="0">
              <a:latin typeface="Gilroy" panose="00000500000000000000" pitchFamily="50" charset="-52"/>
            </a:endParaRPr>
          </a:p>
        </p:txBody>
      </p:sp>
      <p:sp>
        <p:nvSpPr>
          <p:cNvPr id="198" name="Google Shape;198;p34"/>
          <p:cNvSpPr txBox="1"/>
          <p:nvPr/>
        </p:nvSpPr>
        <p:spPr>
          <a:xfrm>
            <a:off x="1563124" y="3978092"/>
            <a:ext cx="1404924" cy="373949"/>
          </a:xfrm>
          <a:prstGeom prst="rect">
            <a:avLst/>
          </a:prstGeom>
          <a:noFill/>
          <a:ln>
            <a:noFill/>
          </a:ln>
        </p:spPr>
        <p:txBody>
          <a:bodyPr spcFirstLastPara="1" wrap="square" lIns="0" tIns="0" rIns="0" bIns="0" anchor="t" anchorCtr="0">
            <a:spAutoFit/>
          </a:bodyPr>
          <a:lstStyle/>
          <a:p>
            <a:pPr marL="0" marR="0" lvl="0" indent="0" algn="r"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~6,5%</a:t>
            </a:r>
            <a:endParaRPr dirty="0">
              <a:latin typeface="Gilroy" panose="00000500000000000000" pitchFamily="50" charset="-52"/>
            </a:endParaRPr>
          </a:p>
        </p:txBody>
      </p:sp>
      <p:sp>
        <p:nvSpPr>
          <p:cNvPr id="199" name="Google Shape;199;p34"/>
          <p:cNvSpPr txBox="1"/>
          <p:nvPr/>
        </p:nvSpPr>
        <p:spPr>
          <a:xfrm>
            <a:off x="7111700" y="2758477"/>
            <a:ext cx="1672975" cy="153888"/>
          </a:xfrm>
          <a:prstGeom prst="rect">
            <a:avLst/>
          </a:prstGeom>
          <a:noFill/>
          <a:ln>
            <a:noFill/>
          </a:ln>
        </p:spPr>
        <p:txBody>
          <a:bodyPr spcFirstLastPara="1" wrap="square" lIns="0" tIns="0" rIns="0" bIns="0" anchor="t" anchorCtr="0">
            <a:spAutoFit/>
          </a:bodyPr>
          <a:lstStyle/>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gras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monoinsaturés</a:t>
            </a:r>
            <a:endParaRPr dirty="0">
              <a:latin typeface="Gilroy" panose="00000500000000000000" pitchFamily="50" charset="-52"/>
            </a:endParaRPr>
          </a:p>
        </p:txBody>
      </p:sp>
      <p:sp>
        <p:nvSpPr>
          <p:cNvPr id="200" name="Google Shape;200;p34"/>
          <p:cNvSpPr txBox="1"/>
          <p:nvPr/>
        </p:nvSpPr>
        <p:spPr>
          <a:xfrm>
            <a:off x="7111700" y="2370033"/>
            <a:ext cx="1117900" cy="3739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~15%</a:t>
            </a:r>
            <a:endParaRPr dirty="0">
              <a:latin typeface="Gilroy" panose="00000500000000000000" pitchFamily="50" charset="-52"/>
            </a:endParaRPr>
          </a:p>
        </p:txBody>
      </p:sp>
      <p:sp>
        <p:nvSpPr>
          <p:cNvPr id="201" name="Google Shape;201;p34"/>
          <p:cNvSpPr txBox="1"/>
          <p:nvPr/>
        </p:nvSpPr>
        <p:spPr>
          <a:xfrm>
            <a:off x="7111700" y="4813815"/>
            <a:ext cx="1117900" cy="37394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940A32"/>
              </a:buClr>
              <a:buSzPts val="2700"/>
              <a:buFont typeface="Arial"/>
              <a:buNone/>
            </a:pPr>
            <a:r>
              <a:rPr lang="en-US" sz="2700" b="0" i="0" u="none" strike="noStrike" cap="none" dirty="0">
                <a:solidFill>
                  <a:srgbClr val="940A32"/>
                </a:solidFill>
                <a:latin typeface="Gilroy" panose="00000500000000000000" pitchFamily="50" charset="-52"/>
                <a:sym typeface="Arial"/>
              </a:rPr>
              <a:t>~16%</a:t>
            </a:r>
            <a:endParaRPr dirty="0">
              <a:latin typeface="Gilroy" panose="00000500000000000000" pitchFamily="50" charset="-52"/>
            </a:endParaRPr>
          </a:p>
        </p:txBody>
      </p:sp>
      <p:sp>
        <p:nvSpPr>
          <p:cNvPr id="202" name="Google Shape;202;p34"/>
          <p:cNvSpPr txBox="1"/>
          <p:nvPr/>
        </p:nvSpPr>
        <p:spPr>
          <a:xfrm>
            <a:off x="7111699" y="5196449"/>
            <a:ext cx="1884536" cy="153888"/>
          </a:xfrm>
          <a:prstGeom prst="rect">
            <a:avLst/>
          </a:prstGeom>
          <a:noFill/>
          <a:ln>
            <a:noFill/>
          </a:ln>
        </p:spPr>
        <p:txBody>
          <a:bodyPr spcFirstLastPara="1" wrap="square" lIns="0" tIns="0" rIns="0" bIns="0" anchor="t" anchorCtr="0">
            <a:spAutoFit/>
          </a:bodyPr>
          <a:lstStyle/>
          <a:p>
            <a:pPr lvl="0">
              <a:buClr>
                <a:srgbClr val="262626"/>
              </a:buClr>
              <a:buSzPts val="1000"/>
            </a:pPr>
            <a:r>
              <a:rPr lang="en-US" sz="1000" dirty="0" err="1">
                <a:solidFill>
                  <a:srgbClr val="262626"/>
                </a:solidFill>
                <a:latin typeface="Gilroy" panose="00000500000000000000" pitchFamily="50" charset="-52"/>
                <a:ea typeface="Ultra"/>
                <a:cs typeface="Ultra"/>
                <a:sym typeface="Ultra"/>
              </a:rPr>
              <a:t>Acides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gras</a:t>
            </a:r>
            <a:r>
              <a:rPr lang="en-US" sz="1000" dirty="0">
                <a:solidFill>
                  <a:srgbClr val="262626"/>
                </a:solidFill>
                <a:latin typeface="Gilroy" panose="00000500000000000000" pitchFamily="50" charset="-52"/>
                <a:ea typeface="Ultra"/>
                <a:cs typeface="Ultra"/>
                <a:sym typeface="Ultra"/>
              </a:rPr>
              <a:t> </a:t>
            </a:r>
            <a:r>
              <a:rPr lang="en-US" sz="1000" dirty="0" err="1">
                <a:solidFill>
                  <a:srgbClr val="262626"/>
                </a:solidFill>
                <a:latin typeface="Gilroy" panose="00000500000000000000" pitchFamily="50" charset="-52"/>
                <a:ea typeface="Ultra"/>
                <a:cs typeface="Ultra"/>
                <a:sym typeface="Ultra"/>
              </a:rPr>
              <a:t>saturés</a:t>
            </a:r>
            <a:endParaRPr dirty="0">
              <a:latin typeface="Gilroy" panose="00000500000000000000" pitchFamily="50" charset="-52"/>
            </a:endParaRPr>
          </a:p>
        </p:txBody>
      </p:sp>
      <p:sp>
        <p:nvSpPr>
          <p:cNvPr id="203" name="Google Shape;203;p34"/>
          <p:cNvSpPr txBox="1"/>
          <p:nvPr/>
        </p:nvSpPr>
        <p:spPr>
          <a:xfrm>
            <a:off x="1462587" y="2496498"/>
            <a:ext cx="1404925" cy="246221"/>
          </a:xfrm>
          <a:prstGeom prst="rect">
            <a:avLst/>
          </a:prstGeom>
          <a:noFill/>
          <a:ln>
            <a:noFill/>
          </a:ln>
        </p:spPr>
        <p:txBody>
          <a:bodyPr spcFirstLastPara="1" wrap="square" lIns="0" tIns="0" rIns="0" bIns="0" anchor="t" anchorCtr="0">
            <a:spAutoFit/>
          </a:bodyPr>
          <a:lstStyle/>
          <a:p>
            <a:pPr algn="r">
              <a:lnSpc>
                <a:spcPct val="160000"/>
              </a:lnSpc>
              <a:buClr>
                <a:srgbClr val="262626"/>
              </a:buClr>
              <a:buSzPts val="1000"/>
            </a:pPr>
            <a:r>
              <a:rPr lang="en-US" sz="1000" dirty="0">
                <a:solidFill>
                  <a:srgbClr val="262626"/>
                </a:solidFill>
                <a:latin typeface="Gilroy" panose="00000500000000000000" pitchFamily="50" charset="-52"/>
                <a:sym typeface="Ultra"/>
              </a:rPr>
              <a:t>Esters de cire</a:t>
            </a:r>
            <a:endParaRPr sz="1000" dirty="0">
              <a:solidFill>
                <a:srgbClr val="262626"/>
              </a:solidFill>
              <a:latin typeface="Gilroy" panose="00000500000000000000" pitchFamily="50" charset="-52"/>
            </a:endParaRPr>
          </a:p>
        </p:txBody>
      </p:sp>
      <p:sp>
        <p:nvSpPr>
          <p:cNvPr id="204" name="Google Shape;204;p34"/>
          <p:cNvSpPr txBox="1"/>
          <p:nvPr/>
        </p:nvSpPr>
        <p:spPr>
          <a:xfrm>
            <a:off x="1481357" y="2251453"/>
            <a:ext cx="1602805" cy="276999"/>
          </a:xfrm>
          <a:prstGeom prst="rect">
            <a:avLst/>
          </a:prstGeom>
          <a:noFill/>
          <a:ln>
            <a:noFill/>
          </a:ln>
        </p:spPr>
        <p:txBody>
          <a:bodyPr spcFirstLastPara="1" wrap="square" lIns="0" tIns="0" rIns="0" bIns="0" anchor="t" anchorCtr="0">
            <a:spAutoFit/>
          </a:bodyPr>
          <a:lstStyle/>
          <a:p>
            <a:pPr lvl="0" algn="ctr">
              <a:lnSpc>
                <a:spcPct val="90000"/>
              </a:lnSpc>
              <a:buClr>
                <a:srgbClr val="940A32"/>
              </a:buClr>
              <a:buSzPts val="2000"/>
            </a:pPr>
            <a:r>
              <a:rPr lang="en-US" sz="2000" b="1" dirty="0" err="1">
                <a:solidFill>
                  <a:srgbClr val="940A32"/>
                </a:solidFill>
                <a:latin typeface="Gilroy" panose="00000500000000000000" pitchFamily="50" charset="-52"/>
              </a:rPr>
              <a:t>jusqu'à</a:t>
            </a:r>
            <a:r>
              <a:rPr lang="en-US" sz="2000" b="1" dirty="0">
                <a:solidFill>
                  <a:srgbClr val="940A32"/>
                </a:solidFill>
                <a:latin typeface="Gilroy" panose="00000500000000000000" pitchFamily="50" charset="-52"/>
              </a:rPr>
              <a:t> 90 %</a:t>
            </a:r>
            <a:endParaRPr dirty="0">
              <a:latin typeface="Gilroy" panose="00000500000000000000" pitchFamily="50" charset="-52"/>
            </a:endParaRPr>
          </a:p>
        </p:txBody>
      </p:sp>
      <p:cxnSp>
        <p:nvCxnSpPr>
          <p:cNvPr id="205" name="Google Shape;205;p34"/>
          <p:cNvCxnSpPr/>
          <p:nvPr/>
        </p:nvCxnSpPr>
        <p:spPr>
          <a:xfrm>
            <a:off x="3084162" y="2410217"/>
            <a:ext cx="1249299" cy="1"/>
          </a:xfrm>
          <a:prstGeom prst="straightConnector1">
            <a:avLst/>
          </a:prstGeom>
          <a:noFill/>
          <a:ln w="9525" cap="flat" cmpd="sng">
            <a:solidFill>
              <a:srgbClr val="262626"/>
            </a:solidFill>
            <a:prstDash val="dash"/>
            <a:miter lim="8000"/>
            <a:headEnd type="none" w="sm" len="sm"/>
            <a:tailEnd type="none" w="sm" len="sm"/>
          </a:ln>
        </p:spPr>
      </p:cxnSp>
      <p:cxnSp>
        <p:nvCxnSpPr>
          <p:cNvPr id="206" name="Google Shape;206;p34"/>
          <p:cNvCxnSpPr/>
          <p:nvPr/>
        </p:nvCxnSpPr>
        <p:spPr>
          <a:xfrm>
            <a:off x="3043459" y="3300445"/>
            <a:ext cx="847002" cy="1"/>
          </a:xfrm>
          <a:prstGeom prst="straightConnector1">
            <a:avLst/>
          </a:prstGeom>
          <a:noFill/>
          <a:ln w="9525" cap="flat" cmpd="sng">
            <a:solidFill>
              <a:srgbClr val="262626"/>
            </a:solidFill>
            <a:prstDash val="dash"/>
            <a:miter lim="8000"/>
            <a:headEnd type="none" w="sm" len="sm"/>
            <a:tailEnd type="none" w="sm" len="sm"/>
          </a:ln>
        </p:spPr>
      </p:cxnSp>
      <p:cxnSp>
        <p:nvCxnSpPr>
          <p:cNvPr id="207" name="Google Shape;207;p34"/>
          <p:cNvCxnSpPr/>
          <p:nvPr/>
        </p:nvCxnSpPr>
        <p:spPr>
          <a:xfrm>
            <a:off x="6263739" y="3533304"/>
            <a:ext cx="705012" cy="4958"/>
          </a:xfrm>
          <a:prstGeom prst="straightConnector1">
            <a:avLst/>
          </a:prstGeom>
          <a:noFill/>
          <a:ln w="9525" cap="flat" cmpd="sng">
            <a:solidFill>
              <a:srgbClr val="262626"/>
            </a:solidFill>
            <a:prstDash val="dash"/>
            <a:miter lim="8000"/>
            <a:headEnd type="none" w="sm" len="sm"/>
            <a:tailEnd type="none" w="sm" len="sm"/>
          </a:ln>
        </p:spPr>
      </p:cxnSp>
      <p:cxnSp>
        <p:nvCxnSpPr>
          <p:cNvPr id="208" name="Google Shape;208;p34"/>
          <p:cNvCxnSpPr/>
          <p:nvPr/>
        </p:nvCxnSpPr>
        <p:spPr>
          <a:xfrm>
            <a:off x="5724938" y="2542960"/>
            <a:ext cx="1322379" cy="15346"/>
          </a:xfrm>
          <a:prstGeom prst="straightConnector1">
            <a:avLst/>
          </a:prstGeom>
          <a:noFill/>
          <a:ln w="9525" cap="flat" cmpd="sng">
            <a:solidFill>
              <a:srgbClr val="262626"/>
            </a:solidFill>
            <a:prstDash val="dash"/>
            <a:miter lim="8000"/>
            <a:headEnd type="none" w="sm" len="sm"/>
            <a:tailEnd type="none" w="sm" len="sm"/>
          </a:ln>
        </p:spPr>
      </p:cxnSp>
      <p:cxnSp>
        <p:nvCxnSpPr>
          <p:cNvPr id="209" name="Google Shape;209;p34"/>
          <p:cNvCxnSpPr/>
          <p:nvPr/>
        </p:nvCxnSpPr>
        <p:spPr>
          <a:xfrm flipH="1">
            <a:off x="5679389" y="2550631"/>
            <a:ext cx="45551" cy="117681"/>
          </a:xfrm>
          <a:prstGeom prst="straightConnector1">
            <a:avLst/>
          </a:prstGeom>
          <a:noFill/>
          <a:ln w="9525" cap="flat" cmpd="sng">
            <a:solidFill>
              <a:srgbClr val="262626"/>
            </a:solidFill>
            <a:prstDash val="dash"/>
            <a:miter lim="8000"/>
            <a:headEnd type="none" w="sm" len="sm"/>
            <a:tailEnd type="none" w="sm" len="sm"/>
          </a:ln>
        </p:spPr>
      </p:cxnSp>
      <p:cxnSp>
        <p:nvCxnSpPr>
          <p:cNvPr id="210" name="Google Shape;210;p34"/>
          <p:cNvCxnSpPr/>
          <p:nvPr/>
        </p:nvCxnSpPr>
        <p:spPr>
          <a:xfrm>
            <a:off x="5724938" y="4985444"/>
            <a:ext cx="1322379" cy="15346"/>
          </a:xfrm>
          <a:prstGeom prst="straightConnector1">
            <a:avLst/>
          </a:prstGeom>
          <a:noFill/>
          <a:ln w="9525" cap="flat" cmpd="sng">
            <a:solidFill>
              <a:srgbClr val="262626"/>
            </a:solidFill>
            <a:prstDash val="dash"/>
            <a:miter lim="8000"/>
            <a:headEnd type="none" w="sm" len="sm"/>
            <a:tailEnd type="none" w="sm" len="sm"/>
          </a:ln>
        </p:spPr>
      </p:cxnSp>
      <p:cxnSp>
        <p:nvCxnSpPr>
          <p:cNvPr id="211" name="Google Shape;211;p34"/>
          <p:cNvCxnSpPr/>
          <p:nvPr/>
        </p:nvCxnSpPr>
        <p:spPr>
          <a:xfrm>
            <a:off x="5628843" y="4884458"/>
            <a:ext cx="96096" cy="88301"/>
          </a:xfrm>
          <a:prstGeom prst="straightConnector1">
            <a:avLst/>
          </a:prstGeom>
          <a:noFill/>
          <a:ln w="9525" cap="flat" cmpd="sng">
            <a:solidFill>
              <a:srgbClr val="262626"/>
            </a:solidFill>
            <a:prstDash val="dash"/>
            <a:miter lim="8000"/>
            <a:headEnd type="none" w="sm" len="sm"/>
            <a:tailEnd type="none" w="sm" len="sm"/>
          </a:ln>
        </p:spPr>
      </p:cxnSp>
      <p:cxnSp>
        <p:nvCxnSpPr>
          <p:cNvPr id="212" name="Google Shape;212;p34"/>
          <p:cNvCxnSpPr/>
          <p:nvPr/>
        </p:nvCxnSpPr>
        <p:spPr>
          <a:xfrm>
            <a:off x="3047622" y="5063778"/>
            <a:ext cx="1689798" cy="22875"/>
          </a:xfrm>
          <a:prstGeom prst="straightConnector1">
            <a:avLst/>
          </a:prstGeom>
          <a:noFill/>
          <a:ln w="9525" cap="flat" cmpd="sng">
            <a:solidFill>
              <a:srgbClr val="262626"/>
            </a:solidFill>
            <a:prstDash val="dash"/>
            <a:miter lim="8000"/>
            <a:headEnd type="none" w="sm" len="sm"/>
            <a:tailEnd type="none" w="sm" len="sm"/>
          </a:ln>
        </p:spPr>
      </p:cxnSp>
      <p:cxnSp>
        <p:nvCxnSpPr>
          <p:cNvPr id="213" name="Google Shape;213;p34"/>
          <p:cNvCxnSpPr/>
          <p:nvPr/>
        </p:nvCxnSpPr>
        <p:spPr>
          <a:xfrm rot="10800000" flipH="1">
            <a:off x="4732952" y="4996195"/>
            <a:ext cx="84043" cy="90475"/>
          </a:xfrm>
          <a:prstGeom prst="straightConnector1">
            <a:avLst/>
          </a:prstGeom>
          <a:noFill/>
          <a:ln w="9525" cap="flat" cmpd="sng">
            <a:solidFill>
              <a:srgbClr val="262626"/>
            </a:solidFill>
            <a:prstDash val="dash"/>
            <a:miter lim="8000"/>
            <a:headEnd type="none" w="sm" len="sm"/>
            <a:tailEnd type="none" w="sm" len="sm"/>
          </a:ln>
        </p:spPr>
      </p:cxnSp>
      <p:cxnSp>
        <p:nvCxnSpPr>
          <p:cNvPr id="214" name="Google Shape;214;p34"/>
          <p:cNvCxnSpPr/>
          <p:nvPr/>
        </p:nvCxnSpPr>
        <p:spPr>
          <a:xfrm>
            <a:off x="2991282" y="4153301"/>
            <a:ext cx="475678" cy="1"/>
          </a:xfrm>
          <a:prstGeom prst="straightConnector1">
            <a:avLst/>
          </a:prstGeom>
          <a:noFill/>
          <a:ln w="9525" cap="flat" cmpd="sng">
            <a:solidFill>
              <a:srgbClr val="262626"/>
            </a:solidFill>
            <a:prstDash val="dash"/>
            <a:miter lim="8000"/>
            <a:headEnd type="none" w="sm" len="sm"/>
            <a:tailEnd type="none" w="sm" len="sm"/>
          </a:ln>
        </p:spPr>
      </p:cxnSp>
      <p:cxnSp>
        <p:nvCxnSpPr>
          <p:cNvPr id="215" name="Google Shape;215;p34"/>
          <p:cNvCxnSpPr/>
          <p:nvPr/>
        </p:nvCxnSpPr>
        <p:spPr>
          <a:xfrm>
            <a:off x="3461991" y="4165067"/>
            <a:ext cx="4970" cy="609834"/>
          </a:xfrm>
          <a:prstGeom prst="straightConnector1">
            <a:avLst/>
          </a:prstGeom>
          <a:noFill/>
          <a:ln w="9525" cap="flat" cmpd="sng">
            <a:solidFill>
              <a:srgbClr val="262626"/>
            </a:solidFill>
            <a:prstDash val="dash"/>
            <a:miter lim="8000"/>
            <a:headEnd type="none" w="sm" len="sm"/>
            <a:tailEnd type="none" w="sm" len="sm"/>
          </a:ln>
        </p:spPr>
      </p:cxnSp>
      <p:cxnSp>
        <p:nvCxnSpPr>
          <p:cNvPr id="216" name="Google Shape;216;p34"/>
          <p:cNvCxnSpPr/>
          <p:nvPr/>
        </p:nvCxnSpPr>
        <p:spPr>
          <a:xfrm>
            <a:off x="3470973" y="4774900"/>
            <a:ext cx="862488" cy="1"/>
          </a:xfrm>
          <a:prstGeom prst="straightConnector1">
            <a:avLst/>
          </a:prstGeom>
          <a:noFill/>
          <a:ln w="9525" cap="flat" cmpd="sng">
            <a:solidFill>
              <a:srgbClr val="262626"/>
            </a:solidFill>
            <a:prstDash val="dash"/>
            <a:miter lim="8000"/>
            <a:headEnd type="none" w="sm" len="sm"/>
            <a:tailEnd type="none" w="sm" len="sm"/>
          </a:ln>
        </p:spPr>
      </p:cxnSp>
      <p:pic>
        <p:nvPicPr>
          <p:cNvPr id="3" name="Рисунок 1" descr="Рисунок 1">
            <a:extLst>
              <a:ext uri="{FF2B5EF4-FFF2-40B4-BE49-F238E27FC236}">
                <a16:creationId xmlns="" xmlns:a16="http://schemas.microsoft.com/office/drawing/2014/main" id="{C650502B-EAF3-3812-6F3E-CCBE538383A3}"/>
              </a:ext>
            </a:extLst>
          </p:cNvPr>
          <p:cNvPicPr>
            <a:picLocks noChangeAspect="1"/>
          </p:cNvPicPr>
          <p:nvPr/>
        </p:nvPicPr>
        <p:blipFill>
          <a:blip r:embed="rId3"/>
          <a:stretch>
            <a:fillRect/>
          </a:stretch>
        </p:blipFill>
        <p:spPr>
          <a:xfrm>
            <a:off x="3502936" y="2241762"/>
            <a:ext cx="3045601" cy="3045600"/>
          </a:xfrm>
          <a:prstGeom prst="rect">
            <a:avLst/>
          </a:prstGeom>
          <a:ln w="12700">
            <a:miter lim="400000"/>
          </a:ln>
        </p:spPr>
      </p:pic>
      <p:pic>
        <p:nvPicPr>
          <p:cNvPr id="4" name="Рисунок 58" descr="Рисунок 58">
            <a:extLst>
              <a:ext uri="{FF2B5EF4-FFF2-40B4-BE49-F238E27FC236}">
                <a16:creationId xmlns="" xmlns:a16="http://schemas.microsoft.com/office/drawing/2014/main" id="{15BD3223-19CF-6837-98DA-FD8B8A74CA28}"/>
              </a:ext>
            </a:extLst>
          </p:cNvPr>
          <p:cNvPicPr>
            <a:picLocks noChangeAspect="1"/>
          </p:cNvPicPr>
          <p:nvPr/>
        </p:nvPicPr>
        <p:blipFill>
          <a:blip r:embed="rId4"/>
          <a:stretch>
            <a:fillRect/>
          </a:stretch>
        </p:blipFill>
        <p:spPr>
          <a:xfrm rot="21097277">
            <a:off x="3324693" y="3195217"/>
            <a:ext cx="3777969" cy="1607772"/>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Произвольный</PresentationFormat>
  <Paragraphs>157</Paragraphs>
  <Slides>22</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Ultra</vt:lpstr>
      <vt:lpstr>Gilroy-RegularItalic</vt:lpstr>
      <vt:lpstr>Arial</vt:lpstr>
      <vt:lpstr>Gilroy</vt:lpstr>
      <vt:lpstr>Calibri</vt:lpstr>
      <vt:lpstr>Arial Unicode MS</vt:lpstr>
      <vt:lpstr>Noto Sans Symbols</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Natalya Ustinova</cp:lastModifiedBy>
  <cp:revision>25</cp:revision>
  <dcterms:modified xsi:type="dcterms:W3CDTF">2023-11-07T17:49:14Z</dcterms:modified>
</cp:coreProperties>
</file>